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6" r:id="rId18"/>
    <p:sldId id="269" r:id="rId19"/>
    <p:sldId id="273" r:id="rId20"/>
    <p:sldId id="275" r:id="rId21"/>
    <p:sldId id="274" r:id="rId22"/>
    <p:sldId id="277" r:id="rId23"/>
    <p:sldId id="278" r:id="rId24"/>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417" autoAdjust="0"/>
  </p:normalViewPr>
  <p:slideViewPr>
    <p:cSldViewPr>
      <p:cViewPr varScale="1">
        <p:scale>
          <a:sx n="57" d="100"/>
          <a:sy n="57" d="100"/>
        </p:scale>
        <p:origin x="-128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34BD5B70-1DBD-48F3-B2D6-41300F997F81}" type="datetimeFigureOut">
              <a:rPr lang="nl-NL" smtClean="0"/>
              <a:t>7-1-2012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F269946-A8C4-400D-A337-F637743971F1}" type="slidenum">
              <a:rPr lang="nl-NL" smtClean="0"/>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34BD5B70-1DBD-48F3-B2D6-41300F997F81}" type="datetimeFigureOut">
              <a:rPr lang="nl-NL" smtClean="0"/>
              <a:t>7-1-2012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F269946-A8C4-400D-A337-F637743971F1}"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nl-NL" smtClean="0"/>
              <a:t>Klik om de stijl te bewerken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34BD5B70-1DBD-48F3-B2D6-41300F997F81}" type="datetimeFigureOut">
              <a:rPr lang="nl-NL" smtClean="0"/>
              <a:t>7-1-2012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F269946-A8C4-400D-A337-F637743971F1}"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34BD5B70-1DBD-48F3-B2D6-41300F997F81}" type="datetimeFigureOut">
              <a:rPr lang="nl-NL" smtClean="0"/>
              <a:t>7-1-2012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F269946-A8C4-400D-A337-F637743971F1}"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nl-NL" smtClean="0"/>
              <a:t>Klik om de stijl te bewerken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34BD5B70-1DBD-48F3-B2D6-41300F997F81}" type="datetimeFigureOut">
              <a:rPr lang="nl-NL" smtClean="0"/>
              <a:t>7-1-2012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F269946-A8C4-400D-A337-F637743971F1}" type="slidenum">
              <a:rPr lang="nl-NL" smtClean="0"/>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34BD5B70-1DBD-48F3-B2D6-41300F997F81}" type="datetimeFigureOut">
              <a:rPr lang="nl-NL" smtClean="0"/>
              <a:t>7-1-2012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DF269946-A8C4-400D-A337-F637743971F1}" type="slidenum">
              <a:rPr lang="nl-NL" smtClean="0"/>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Date Placeholder 6"/>
          <p:cNvSpPr>
            <a:spLocks noGrp="1"/>
          </p:cNvSpPr>
          <p:nvPr>
            <p:ph type="dt" sz="half" idx="10"/>
          </p:nvPr>
        </p:nvSpPr>
        <p:spPr/>
        <p:txBody>
          <a:bodyPr/>
          <a:lstStyle/>
          <a:p>
            <a:fld id="{34BD5B70-1DBD-48F3-B2D6-41300F997F81}" type="datetimeFigureOut">
              <a:rPr lang="nl-NL" smtClean="0"/>
              <a:t>7-1-2012</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DF269946-A8C4-400D-A337-F637743971F1}"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Date Placeholder 2"/>
          <p:cNvSpPr>
            <a:spLocks noGrp="1"/>
          </p:cNvSpPr>
          <p:nvPr>
            <p:ph type="dt" sz="half" idx="10"/>
          </p:nvPr>
        </p:nvSpPr>
        <p:spPr/>
        <p:txBody>
          <a:bodyPr/>
          <a:lstStyle/>
          <a:p>
            <a:fld id="{34BD5B70-1DBD-48F3-B2D6-41300F997F81}" type="datetimeFigureOut">
              <a:rPr lang="nl-NL" smtClean="0"/>
              <a:t>7-1-2012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DF269946-A8C4-400D-A337-F637743971F1}"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BD5B70-1DBD-48F3-B2D6-41300F997F81}" type="datetimeFigureOut">
              <a:rPr lang="nl-NL" smtClean="0"/>
              <a:t>7-1-2012</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DF269946-A8C4-400D-A337-F637743971F1}"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nl-NL" smtClean="0"/>
              <a:t>Klik om de stijl te bewerken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34BD5B70-1DBD-48F3-B2D6-41300F997F81}" type="datetimeFigureOut">
              <a:rPr lang="nl-NL" smtClean="0"/>
              <a:t>7-1-2012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DF269946-A8C4-400D-A337-F637743971F1}" type="slidenum">
              <a:rPr lang="nl-NL" smtClean="0"/>
              <a:t>‹nr.›</a:t>
            </a:fld>
            <a:endParaRPr lang="nl-NL"/>
          </a:p>
        </p:txBody>
      </p:sp>
      <p:sp>
        <p:nvSpPr>
          <p:cNvPr id="9" name="Content Placeholder 8"/>
          <p:cNvSpPr>
            <a:spLocks noGrp="1"/>
          </p:cNvSpPr>
          <p:nvPr>
            <p:ph sz="quarter" idx="13"/>
          </p:nvPr>
        </p:nvSpPr>
        <p:spPr>
          <a:xfrm>
            <a:off x="304800" y="381000"/>
            <a:ext cx="7772400" cy="494284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nl-NL" smtClean="0"/>
              <a:t>Klik om de stijl te bewerken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8" name="Date Placeholder 7"/>
          <p:cNvSpPr>
            <a:spLocks noGrp="1"/>
          </p:cNvSpPr>
          <p:nvPr>
            <p:ph type="dt" sz="half" idx="10"/>
          </p:nvPr>
        </p:nvSpPr>
        <p:spPr/>
        <p:txBody>
          <a:bodyPr/>
          <a:lstStyle/>
          <a:p>
            <a:fld id="{34BD5B70-1DBD-48F3-B2D6-41300F997F81}" type="datetimeFigureOut">
              <a:rPr lang="nl-NL" smtClean="0"/>
              <a:t>7-1-2012</a:t>
            </a:fld>
            <a:endParaRPr lang="nl-NL"/>
          </a:p>
        </p:txBody>
      </p:sp>
      <p:sp>
        <p:nvSpPr>
          <p:cNvPr id="9" name="Slide Number Placeholder 8"/>
          <p:cNvSpPr>
            <a:spLocks noGrp="1"/>
          </p:cNvSpPr>
          <p:nvPr>
            <p:ph type="sldNum" sz="quarter" idx="11"/>
          </p:nvPr>
        </p:nvSpPr>
        <p:spPr/>
        <p:txBody>
          <a:bodyPr/>
          <a:lstStyle/>
          <a:p>
            <a:fld id="{DF269946-A8C4-400D-A337-F637743971F1}" type="slidenum">
              <a:rPr lang="nl-NL" smtClean="0"/>
              <a:t>‹nr.›</a:t>
            </a:fld>
            <a:endParaRPr lang="nl-NL"/>
          </a:p>
        </p:txBody>
      </p:sp>
      <p:sp>
        <p:nvSpPr>
          <p:cNvPr id="10" name="Footer Placeholder 9"/>
          <p:cNvSpPr>
            <a:spLocks noGrp="1"/>
          </p:cNvSpPr>
          <p:nvPr>
            <p:ph type="ftr" sz="quarter" idx="12"/>
          </p:nvPr>
        </p:nvSpPr>
        <p:spPr/>
        <p:txBody>
          <a:bodyPr/>
          <a:lstStyle/>
          <a:p>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nl-NL" smtClean="0"/>
              <a:t>Klik om de stijl te bewerken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F269946-A8C4-400D-A337-F637743971F1}" type="slidenum">
              <a:rPr lang="nl-NL" smtClean="0"/>
              <a:t>‹nr.›</a:t>
            </a:fld>
            <a:endParaRPr lang="nl-NL"/>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nl-NL"/>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4BD5B70-1DBD-48F3-B2D6-41300F997F81}" type="datetimeFigureOut">
              <a:rPr lang="nl-NL" smtClean="0"/>
              <a:t>7-1-2012</a:t>
            </a:fld>
            <a:endParaRPr lang="nl-NL"/>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nl.wikipedia.org/wiki/Eerste_Wereldoorlog" TargetMode="Externa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nl.wikipedia.org/wiki/Bestand:Queen_Wilhelmina_of_the_Netherlands.jp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nl.wikipedia.org/wiki/Bestand:Bundesarchiv_Bild_183-B0628-0015-035,_Nikita_S._Chruchstschow.jpg"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File:Franklin_D._Roosevelt_TIME_Man_of_the_Year_1933_color_photo.jpg" TargetMode="External"/><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hyperlink" Target="http://en.wikipedia.org/wiki/File:Franklin_Roosevelt_signing_declaration_of_war_against_Japan.jpg" TargetMode="Externa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0.jpeg"/><Relationship Id="rId2" Type="http://schemas.openxmlformats.org/officeDocument/2006/relationships/hyperlink" Target="http://nl.wikipedia.org/wiki/Bestand:JimmyCarterPortrait.jpg" TargetMode="External"/><Relationship Id="rId1" Type="http://schemas.openxmlformats.org/officeDocument/2006/relationships/slideLayout" Target="../slideLayouts/slideLayout2.xml"/><Relationship Id="rId6" Type="http://schemas.openxmlformats.org/officeDocument/2006/relationships/hyperlink" Target="http://my-blackberry.net/wallpapers/72/m/Jimmy_Carter,_39th_U.S._President.jpg" TargetMode="External"/><Relationship Id="rId5" Type="http://schemas.openxmlformats.org/officeDocument/2006/relationships/image" Target="../media/image39.jpeg"/><Relationship Id="rId4" Type="http://schemas.openxmlformats.org/officeDocument/2006/relationships/hyperlink" Target="http://nl.wikipedia.org/wiki/Bestand:Begin,_Carter_and_Sadat_at_Camp_David_1978.jpg"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nl.wikipedia.org/wiki/Bestand:Reagan_and_Gorbachev_hold_discussions.jpg" TargetMode="External"/><Relationship Id="rId3" Type="http://schemas.openxmlformats.org/officeDocument/2006/relationships/image" Target="../media/image41.jpeg"/><Relationship Id="rId7" Type="http://schemas.openxmlformats.org/officeDocument/2006/relationships/image" Target="../media/image43.jpeg"/><Relationship Id="rId2" Type="http://schemas.openxmlformats.org/officeDocument/2006/relationships/hyperlink" Target="http://nl.wikipedia.org/wiki/Bestand:Official_Portrait_of_President_Reagan_1981.jpg" TargetMode="External"/><Relationship Id="rId1" Type="http://schemas.openxmlformats.org/officeDocument/2006/relationships/slideLayout" Target="../slideLayouts/slideLayout2.xml"/><Relationship Id="rId6" Type="http://schemas.openxmlformats.org/officeDocument/2006/relationships/hyperlink" Target="http://nl.wikipedia.org/wiki/Bestand:Reagan_Challenger.jpg" TargetMode="External"/><Relationship Id="rId5" Type="http://schemas.openxmlformats.org/officeDocument/2006/relationships/image" Target="../media/image42.jpeg"/><Relationship Id="rId4" Type="http://schemas.openxmlformats.org/officeDocument/2006/relationships/hyperlink" Target="http://nl.wikipedia.org/wiki/Bestand:Ronald_Reagan_with_cowboy_hat_12-0071M_edit.jpg" TargetMode="External"/><Relationship Id="rId9" Type="http://schemas.openxmlformats.org/officeDocument/2006/relationships/image" Target="../media/image44.jpeg"/></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nl.wikipedia.org/wiki/Bestand:Anwar_Sadat_cropped.jpg" TargetMode="Externa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3" Type="http://schemas.openxmlformats.org/officeDocument/2006/relationships/hyperlink" Target="http://nl.wikipedia.org/wiki/Bestand:Mikhail_Gorbachev_1987.jpg" TargetMode="External"/><Relationship Id="rId7" Type="http://schemas.openxmlformats.org/officeDocument/2006/relationships/image" Target="../media/image49.jpeg"/><Relationship Id="rId2" Type="http://schemas.openxmlformats.org/officeDocument/2006/relationships/hyperlink" Target="http://nl.wikipedia.org/wiki/Communistische_Partij_van_de_Sovjet-Unie" TargetMode="Externa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hyperlink" Target="http://nl.wikipedia.org/wiki/Bestand:Reagan_and_Gorbachev_hold_discussions.jpg" TargetMode="External"/><Relationship Id="rId4" Type="http://schemas.openxmlformats.org/officeDocument/2006/relationships/image" Target="../media/image48.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nl.wikipedia.org/wiki/Bestand:Joseph_Stalin.jpg" TargetMode="Externa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nl.wikipedia.org/wiki/Bestand:Vladimir_Lenin_and_Joseph_Stalin,_1919.jp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nl.wikipedia.org/wiki/Bestand:Nicholas_II_of_Russia_painted_by_Earnest_Lipgart.jpg"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hyperlink" Target="http://nl.wikipedia.org/wiki/Lebensraum" TargetMode="External"/><Relationship Id="rId4" Type="http://schemas.openxmlformats.org/officeDocument/2006/relationships/hyperlink" Target="http://nl.wikipedia.org/wiki/Duits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332656"/>
            <a:ext cx="7543800" cy="1368152"/>
          </a:xfrm>
        </p:spPr>
        <p:txBody>
          <a:bodyPr/>
          <a:lstStyle/>
          <a:p>
            <a:r>
              <a:rPr lang="en-US" sz="6000" dirty="0" smtClean="0">
                <a:solidFill>
                  <a:schemeClr val="tx1"/>
                </a:solidFill>
              </a:rPr>
              <a:t>Geschiedenis </a:t>
            </a:r>
            <a:r>
              <a:rPr lang="en-US" sz="6000" dirty="0" err="1" smtClean="0">
                <a:solidFill>
                  <a:schemeClr val="tx1"/>
                </a:solidFill>
              </a:rPr>
              <a:t>personen</a:t>
            </a:r>
            <a:endParaRPr lang="nl-NL" sz="6000" dirty="0">
              <a:solidFill>
                <a:schemeClr val="tx1"/>
              </a:solidFill>
            </a:endParaRPr>
          </a:p>
        </p:txBody>
      </p:sp>
      <p:sp>
        <p:nvSpPr>
          <p:cNvPr id="3" name="Ondertitel 2"/>
          <p:cNvSpPr>
            <a:spLocks noGrp="1"/>
          </p:cNvSpPr>
          <p:nvPr>
            <p:ph type="subTitle" idx="1"/>
          </p:nvPr>
        </p:nvSpPr>
        <p:spPr>
          <a:xfrm>
            <a:off x="1187624" y="188640"/>
            <a:ext cx="6461760" cy="1066800"/>
          </a:xfrm>
        </p:spPr>
        <p:txBody>
          <a:bodyPr>
            <a:normAutofit/>
          </a:bodyPr>
          <a:lstStyle/>
          <a:p>
            <a:r>
              <a:rPr lang="en-US" sz="3600" dirty="0" smtClean="0">
                <a:solidFill>
                  <a:schemeClr val="tx1"/>
                </a:solidFill>
              </a:rPr>
              <a:t>                  </a:t>
            </a:r>
            <a:r>
              <a:rPr lang="en-US" sz="3600" dirty="0" err="1" smtClean="0">
                <a:solidFill>
                  <a:schemeClr val="tx1"/>
                </a:solidFill>
              </a:rPr>
              <a:t>Examen</a:t>
            </a:r>
            <a:r>
              <a:rPr lang="en-US" sz="3600" dirty="0" smtClean="0">
                <a:solidFill>
                  <a:schemeClr val="tx1"/>
                </a:solidFill>
              </a:rPr>
              <a:t> 2012</a:t>
            </a:r>
            <a:endParaRPr lang="nl-NL" sz="3600" dirty="0">
              <a:solidFill>
                <a:schemeClr val="tx1"/>
              </a:solidFill>
            </a:endParaRPr>
          </a:p>
        </p:txBody>
      </p:sp>
      <p:pic>
        <p:nvPicPr>
          <p:cNvPr id="10242" name="Picture 2" descr="http://members.home.nl/keesdebrouwer/images/eerste_wereldoorlog/loopgraaf_brits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916832"/>
            <a:ext cx="4762500" cy="349567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users.telenet.be/jeroenWO2/mussolin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0004" y="1916832"/>
            <a:ext cx="4060036" cy="2428503"/>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Attack on Pearl Harbor (58 pi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0004" y="4345335"/>
            <a:ext cx="3158380" cy="252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284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r>
              <a:rPr lang="nl-NL" dirty="0" err="1" smtClean="0"/>
              <a:t>Benito</a:t>
            </a:r>
            <a:r>
              <a:rPr lang="nl-NL" dirty="0" smtClean="0"/>
              <a:t> Mussolini</a:t>
            </a:r>
            <a:endParaRPr lang="nl-NL" dirty="0"/>
          </a:p>
        </p:txBody>
      </p:sp>
      <p:sp>
        <p:nvSpPr>
          <p:cNvPr id="3" name="Tijdelijke aanduiding voor inhoud 2"/>
          <p:cNvSpPr>
            <a:spLocks noGrp="1"/>
          </p:cNvSpPr>
          <p:nvPr>
            <p:ph idx="1"/>
          </p:nvPr>
        </p:nvSpPr>
        <p:spPr>
          <a:xfrm>
            <a:off x="457200" y="2060848"/>
            <a:ext cx="7620000" cy="4339952"/>
          </a:xfrm>
        </p:spPr>
        <p:txBody>
          <a:bodyPr>
            <a:normAutofit fontScale="92500" lnSpcReduction="10000"/>
          </a:bodyPr>
          <a:lstStyle/>
          <a:p>
            <a:endParaRPr lang="nl-NL" dirty="0" smtClean="0"/>
          </a:p>
          <a:p>
            <a:endParaRPr lang="nl-NL" dirty="0"/>
          </a:p>
          <a:p>
            <a:endParaRPr lang="nl-NL" dirty="0" smtClean="0"/>
          </a:p>
          <a:p>
            <a:r>
              <a:rPr lang="nl-NL" dirty="0" smtClean="0"/>
              <a:t>Hij was een Italiaanse Dictator die aan </a:t>
            </a:r>
            <a:r>
              <a:rPr lang="nl-NL" dirty="0" smtClean="0">
                <a:solidFill>
                  <a:schemeClr val="bg2">
                    <a:lumMod val="75000"/>
                  </a:schemeClr>
                </a:solidFill>
              </a:rPr>
              <a:t>Fascisme</a:t>
            </a:r>
            <a:r>
              <a:rPr lang="nl-NL" dirty="0" smtClean="0"/>
              <a:t> </a:t>
            </a:r>
            <a:r>
              <a:rPr lang="nl-NL" dirty="0" err="1" smtClean="0"/>
              <a:t>deed.Dat</a:t>
            </a:r>
            <a:r>
              <a:rPr lang="nl-NL" dirty="0" smtClean="0"/>
              <a:t> betekent totalitair, fascistische regime, gebruikmaken van </a:t>
            </a:r>
            <a:r>
              <a:rPr lang="nl-NL" dirty="0" err="1" smtClean="0"/>
              <a:t>propeganda</a:t>
            </a:r>
            <a:r>
              <a:rPr lang="nl-NL" dirty="0" smtClean="0"/>
              <a:t>.</a:t>
            </a:r>
          </a:p>
          <a:p>
            <a:endParaRPr lang="nl-NL" dirty="0"/>
          </a:p>
          <a:p>
            <a:r>
              <a:rPr lang="nl-NL" dirty="0"/>
              <a:t>Na de </a:t>
            </a:r>
            <a:r>
              <a:rPr lang="nl-NL" dirty="0">
                <a:hlinkClick r:id="rId2" action="ppaction://hlinkfile" tooltip="Eerste Wereldoorlog"/>
              </a:rPr>
              <a:t>Eerste Wereldoorlog</a:t>
            </a:r>
            <a:r>
              <a:rPr lang="nl-NL" dirty="0"/>
              <a:t> was de Italiaanse bevolking onrustig geworden. De oorlog had diepe wonden in de samenleving en economie geslagen. Honderdduizenden keerden niet meer terug van het slagveld, de nationale schuld was torenhoog, en er heerste schaarste. Bovendien waren veel Italianen van mening dat hun land bij de vredesverdragen tekort was gedaan en dat de geallieerden hun beloften niet waren nagekomen</a:t>
            </a:r>
            <a:r>
              <a:rPr lang="nl-NL" dirty="0" smtClean="0"/>
              <a:t>. Ze hadden een dictator nodig </a:t>
            </a:r>
            <a:r>
              <a:rPr lang="nl-NL" dirty="0" smtClean="0">
                <a:solidFill>
                  <a:schemeClr val="bg2">
                    <a:lumMod val="75000"/>
                  </a:schemeClr>
                </a:solidFill>
              </a:rPr>
              <a:t>Mussolini</a:t>
            </a:r>
          </a:p>
        </p:txBody>
      </p:sp>
      <p:pic>
        <p:nvPicPr>
          <p:cNvPr id="9218" name="Picture 2" descr="C:\Users\Aimee2\Pictures\geschiedenis\mussolin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082332"/>
            <a:ext cx="1872208" cy="205942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Aimee2\Pictures\geschiedenis\Hitler%20and%20Mussolini%20Salu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12875"/>
            <a:ext cx="1937527" cy="3133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850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Mussert</a:t>
            </a:r>
            <a:br>
              <a:rPr lang="nl-NL" dirty="0" smtClean="0"/>
            </a:br>
            <a:endParaRPr lang="nl-NL" dirty="0"/>
          </a:p>
        </p:txBody>
      </p:sp>
      <p:pic>
        <p:nvPicPr>
          <p:cNvPr id="11266" name="Picture 2" descr="C:\Users\Aimee2\Pictures\geschiedenis\Anthon musser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293" y="25851"/>
            <a:ext cx="3208502" cy="4800600"/>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3419872" y="1052736"/>
            <a:ext cx="4896544" cy="4524315"/>
          </a:xfrm>
          <a:prstGeom prst="rect">
            <a:avLst/>
          </a:prstGeom>
          <a:noFill/>
        </p:spPr>
        <p:txBody>
          <a:bodyPr wrap="square" rtlCol="0">
            <a:spAutoFit/>
          </a:bodyPr>
          <a:lstStyle/>
          <a:p>
            <a:pPr marL="285750" indent="-285750">
              <a:buFont typeface="Arial" pitchFamily="34" charset="0"/>
              <a:buChar char="•"/>
            </a:pPr>
            <a:r>
              <a:rPr lang="nl-NL" dirty="0" smtClean="0">
                <a:effectLst/>
              </a:rPr>
              <a:t> </a:t>
            </a:r>
            <a:r>
              <a:rPr lang="nl-NL" sz="2400" dirty="0" smtClean="0">
                <a:effectLst/>
              </a:rPr>
              <a:t>oprichter en leider van de </a:t>
            </a:r>
            <a:r>
              <a:rPr lang="nl-NL" sz="2400" dirty="0" smtClean="0">
                <a:solidFill>
                  <a:schemeClr val="bg2">
                    <a:lumMod val="75000"/>
                  </a:schemeClr>
                </a:solidFill>
              </a:rPr>
              <a:t>Nationaal- Socialistische Beweging in Nederland</a:t>
            </a:r>
            <a:r>
              <a:rPr lang="nl-NL" sz="2400" dirty="0" smtClean="0"/>
              <a:t> </a:t>
            </a:r>
            <a:r>
              <a:rPr lang="nl-NL" sz="2400" dirty="0" smtClean="0">
                <a:effectLst/>
              </a:rPr>
              <a:t>(NSB) in de jaren voor en tijdens de Tweede Wereldoorlog, die tijdens de oorlog collaboreerde met de nazi’s. De bezetters, de NSB en hun sympathisanten presenteerden hem van 1942 tot mei 1945 als de leider van Nederland. Na de bevrijding werd hij ter dood veroordeeld en geëxecuteerd</a:t>
            </a:r>
            <a:endParaRPr lang="nl-NL" sz="2400" dirty="0"/>
          </a:p>
        </p:txBody>
      </p:sp>
    </p:spTree>
    <p:extLst>
      <p:ext uri="{BB962C8B-B14F-4D97-AF65-F5344CB8AC3E}">
        <p14:creationId xmlns:p14="http://schemas.microsoft.com/office/powerpoint/2010/main" val="2073349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Hendrik </a:t>
            </a:r>
            <a:r>
              <a:rPr lang="nl-NL" dirty="0"/>
              <a:t>C</a:t>
            </a:r>
            <a:r>
              <a:rPr lang="nl-NL" dirty="0" smtClean="0"/>
              <a:t>olijn</a:t>
            </a:r>
            <a:endParaRPr lang="nl-NL" dirty="0"/>
          </a:p>
        </p:txBody>
      </p:sp>
      <p:sp>
        <p:nvSpPr>
          <p:cNvPr id="3" name="Tijdelijke aanduiding voor inhoud 2"/>
          <p:cNvSpPr>
            <a:spLocks noGrp="1"/>
          </p:cNvSpPr>
          <p:nvPr>
            <p:ph idx="1"/>
          </p:nvPr>
        </p:nvSpPr>
        <p:spPr/>
        <p:txBody>
          <a:bodyPr/>
          <a:lstStyle/>
          <a:p>
            <a:endParaRPr lang="nl-NL" dirty="0" smtClean="0"/>
          </a:p>
          <a:p>
            <a:endParaRPr lang="nl-NL" dirty="0"/>
          </a:p>
          <a:p>
            <a:endParaRPr lang="nl-NL" dirty="0" smtClean="0"/>
          </a:p>
          <a:p>
            <a:endParaRPr lang="nl-NL" dirty="0"/>
          </a:p>
          <a:p>
            <a:endParaRPr lang="nl-NL" dirty="0" smtClean="0"/>
          </a:p>
          <a:p>
            <a:endParaRPr lang="nl-NL" dirty="0"/>
          </a:p>
          <a:p>
            <a:r>
              <a:rPr lang="nl-NL" dirty="0" smtClean="0"/>
              <a:t>Premier van Nederland van 1925 tot 1926 en 1933 – 1939</a:t>
            </a:r>
          </a:p>
          <a:p>
            <a:endParaRPr lang="nl-NL" dirty="0"/>
          </a:p>
          <a:p>
            <a:r>
              <a:rPr lang="nl-NL" dirty="0" smtClean="0"/>
              <a:t>Hij hield Nederland neutraal door afspraken te maken met de </a:t>
            </a:r>
            <a:r>
              <a:rPr lang="nl-NL" dirty="0" err="1" smtClean="0"/>
              <a:t>duitsers</a:t>
            </a:r>
            <a:endParaRPr lang="nl-NL" dirty="0" smtClean="0"/>
          </a:p>
          <a:p>
            <a:r>
              <a:rPr lang="nl-NL" dirty="0" smtClean="0"/>
              <a:t>Hij voerde economische aanpassingspolitiek</a:t>
            </a:r>
          </a:p>
          <a:p>
            <a:endParaRPr lang="nl-NL" dirty="0"/>
          </a:p>
          <a:p>
            <a:endParaRPr lang="nl-NL" dirty="0"/>
          </a:p>
        </p:txBody>
      </p:sp>
      <p:pic>
        <p:nvPicPr>
          <p:cNvPr id="1026" name="Picture 2" descr="C:\Users\Aimee2\Pictures\Hendrikus_Colij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88640"/>
            <a:ext cx="2620294" cy="377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6639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Winston Churchill</a:t>
            </a:r>
            <a:endParaRPr lang="nl-NL" dirty="0"/>
          </a:p>
        </p:txBody>
      </p:sp>
      <p:sp>
        <p:nvSpPr>
          <p:cNvPr id="3" name="Tijdelijke aanduiding voor inhoud 2"/>
          <p:cNvSpPr>
            <a:spLocks noGrp="1"/>
          </p:cNvSpPr>
          <p:nvPr>
            <p:ph idx="1"/>
          </p:nvPr>
        </p:nvSpPr>
        <p:spPr>
          <a:xfrm>
            <a:off x="158919" y="1556421"/>
            <a:ext cx="7620000" cy="4800600"/>
          </a:xfrm>
        </p:spPr>
        <p:txBody>
          <a:bodyPr>
            <a:normAutofit/>
          </a:bodyPr>
          <a:lstStyle/>
          <a:p>
            <a:r>
              <a:rPr lang="nl-NL" sz="2400" dirty="0" smtClean="0"/>
              <a:t>Premier van Engeland tijden 2</a:t>
            </a:r>
            <a:r>
              <a:rPr lang="nl-NL" sz="2400" baseline="30000" dirty="0" smtClean="0"/>
              <a:t>de</a:t>
            </a:r>
            <a:r>
              <a:rPr lang="nl-NL" sz="2400" dirty="0" smtClean="0"/>
              <a:t> wereld oorlog</a:t>
            </a:r>
          </a:p>
          <a:p>
            <a:endParaRPr lang="nl-NL" sz="2400" dirty="0"/>
          </a:p>
          <a:p>
            <a:r>
              <a:rPr lang="nl-NL" sz="2400" dirty="0" smtClean="0"/>
              <a:t>Opvolger van </a:t>
            </a:r>
            <a:r>
              <a:rPr lang="nl-NL" sz="2400" dirty="0" err="1" smtClean="0"/>
              <a:t>Chamberlain</a:t>
            </a:r>
            <a:endParaRPr lang="nl-NL" sz="2400" dirty="0" smtClean="0"/>
          </a:p>
          <a:p>
            <a:endParaRPr lang="nl-NL"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4149080"/>
            <a:ext cx="3209925"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descr="http://4.bp.blogspot.com/_iSJF9FalHu4/S0NonleE4rI/AAAAAAAAABU/dADF8aKyttY/s320/Churchi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0829" y="908720"/>
            <a:ext cx="226695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7366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Koningin  Wilhelmina </a:t>
            </a:r>
            <a:endParaRPr lang="nl-NL" dirty="0"/>
          </a:p>
        </p:txBody>
      </p:sp>
      <p:sp>
        <p:nvSpPr>
          <p:cNvPr id="3" name="Tijdelijke aanduiding voor inhoud 2"/>
          <p:cNvSpPr>
            <a:spLocks noGrp="1"/>
          </p:cNvSpPr>
          <p:nvPr>
            <p:ph idx="1"/>
          </p:nvPr>
        </p:nvSpPr>
        <p:spPr/>
        <p:txBody>
          <a:bodyPr>
            <a:noAutofit/>
          </a:bodyPr>
          <a:lstStyle/>
          <a:p>
            <a:r>
              <a:rPr lang="nl-NL" sz="2400" dirty="0" err="1" smtClean="0"/>
              <a:t>Vluchte</a:t>
            </a:r>
            <a:r>
              <a:rPr lang="nl-NL" sz="2400" dirty="0" smtClean="0"/>
              <a:t> na de Duitse aanval op Nederland naar Engeland</a:t>
            </a:r>
            <a:endParaRPr lang="nl-NL" sz="2400" dirty="0"/>
          </a:p>
          <a:p>
            <a:endParaRPr lang="nl-NL" sz="2000" dirty="0" smtClean="0"/>
          </a:p>
          <a:p>
            <a:endParaRPr lang="nl-NL" sz="2000" dirty="0"/>
          </a:p>
          <a:p>
            <a:endParaRPr lang="nl-NL" sz="2000" dirty="0" smtClean="0"/>
          </a:p>
          <a:p>
            <a:endParaRPr lang="nl-NL" sz="2000" dirty="0"/>
          </a:p>
          <a:p>
            <a:r>
              <a:rPr lang="nl-NL" sz="2000" dirty="0" smtClean="0"/>
              <a:t>Van waaruit ze leiding gaf aan het verzet in Nederland</a:t>
            </a:r>
            <a:endParaRPr lang="nl-NL" sz="2000" dirty="0"/>
          </a:p>
          <a:p>
            <a:endParaRPr lang="nl-NL" sz="2000" dirty="0" smtClean="0"/>
          </a:p>
          <a:p>
            <a:pPr marL="114300" indent="0">
              <a:buNone/>
            </a:pPr>
            <a:endParaRPr lang="nl-NL" sz="2000" dirty="0" smtClean="0"/>
          </a:p>
          <a:p>
            <a:endParaRPr lang="nl-NL" sz="2000" dirty="0" smtClean="0"/>
          </a:p>
          <a:p>
            <a:r>
              <a:rPr lang="nl-NL" sz="2400" dirty="0" smtClean="0"/>
              <a:t>Ook sprak ze moed in aan het Nederlandse </a:t>
            </a:r>
          </a:p>
          <a:p>
            <a:pPr marL="114300" indent="0">
              <a:buNone/>
            </a:pPr>
            <a:r>
              <a:rPr lang="nl-NL" sz="2400" dirty="0" smtClean="0"/>
              <a:t>volk via de Radio </a:t>
            </a:r>
            <a:r>
              <a:rPr lang="nl-NL" sz="2400" dirty="0" err="1" smtClean="0"/>
              <a:t>Radio</a:t>
            </a:r>
            <a:r>
              <a:rPr lang="nl-NL" sz="2400" dirty="0" smtClean="0"/>
              <a:t> Oranje</a:t>
            </a:r>
            <a:endParaRPr lang="nl-NL" sz="2400" dirty="0"/>
          </a:p>
        </p:txBody>
      </p:sp>
      <p:pic>
        <p:nvPicPr>
          <p:cNvPr id="4098" name="Picture 2" descr="Queen Wilhelmina of the Netherland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2996952"/>
            <a:ext cx="2514600" cy="3667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9858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Anne Frank </a:t>
            </a:r>
            <a:endParaRPr lang="nl-NL" dirty="0"/>
          </a:p>
        </p:txBody>
      </p:sp>
      <p:sp>
        <p:nvSpPr>
          <p:cNvPr id="3" name="Tijdelijke aanduiding voor inhoud 2"/>
          <p:cNvSpPr>
            <a:spLocks noGrp="1"/>
          </p:cNvSpPr>
          <p:nvPr>
            <p:ph idx="1"/>
          </p:nvPr>
        </p:nvSpPr>
        <p:spPr/>
        <p:txBody>
          <a:bodyPr/>
          <a:lstStyle/>
          <a:p>
            <a:r>
              <a:rPr lang="nl-NL" dirty="0" smtClean="0"/>
              <a:t>Joods meisje dat onderdook voor de Duitsers</a:t>
            </a:r>
          </a:p>
          <a:p>
            <a:endParaRPr lang="nl-NL" dirty="0"/>
          </a:p>
          <a:p>
            <a:r>
              <a:rPr lang="nl-NL" dirty="0" smtClean="0"/>
              <a:t>In die tijd hield ze een dagboek bij na de oorlog is het uitgegeven met de naam: Het achterhuis</a:t>
            </a:r>
            <a:endParaRPr lang="nl-NL" dirty="0"/>
          </a:p>
        </p:txBody>
      </p:sp>
      <p:pic>
        <p:nvPicPr>
          <p:cNvPr id="5122" name="Picture 2" descr="http://vosweb.nl/wp-content/uploads/2011/09/frank_an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3140968"/>
            <a:ext cx="2838450" cy="28384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cdn.dipity.com/uploads/events/700197cfbfd36a46f3b14bdc435f809c_1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429000"/>
            <a:ext cx="3181350" cy="313372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annefrank.org/ImageVault/Images/id_6991/width_340/height_340/aspectRatio_1/compressionQuality_80/scope_0/filename_fpdVaoBRzbF2imIKU7VK.jpg/storage_Edited/ImageVaultHandler.asp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2081" y="242893"/>
            <a:ext cx="2187648" cy="2187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2276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74638"/>
            <a:ext cx="7681664" cy="1138138"/>
          </a:xfrm>
        </p:spPr>
        <p:txBody>
          <a:bodyPr/>
          <a:lstStyle/>
          <a:p>
            <a:r>
              <a:rPr lang="nl-NL" dirty="0" smtClean="0"/>
              <a:t>                      Soekarno</a:t>
            </a:r>
            <a:endParaRPr lang="nl-NL" dirty="0"/>
          </a:p>
        </p:txBody>
      </p:sp>
      <p:sp>
        <p:nvSpPr>
          <p:cNvPr id="3" name="Tijdelijke aanduiding voor inhoud 2"/>
          <p:cNvSpPr>
            <a:spLocks noGrp="1"/>
          </p:cNvSpPr>
          <p:nvPr>
            <p:ph idx="1"/>
          </p:nvPr>
        </p:nvSpPr>
        <p:spPr>
          <a:xfrm>
            <a:off x="457200" y="2924944"/>
            <a:ext cx="7620000" cy="3475856"/>
          </a:xfrm>
        </p:spPr>
        <p:txBody>
          <a:bodyPr>
            <a:normAutofit/>
          </a:bodyPr>
          <a:lstStyle/>
          <a:p>
            <a:r>
              <a:rPr lang="nl-NL" dirty="0" smtClean="0"/>
              <a:t>Leider van de Indonesische nationalisten</a:t>
            </a:r>
          </a:p>
          <a:p>
            <a:r>
              <a:rPr lang="nl-NL" dirty="0"/>
              <a:t> </a:t>
            </a:r>
            <a:r>
              <a:rPr lang="nl-NL" dirty="0" smtClean="0"/>
              <a:t>Werkte tijdens de 2</a:t>
            </a:r>
            <a:r>
              <a:rPr lang="nl-NL" baseline="30000" dirty="0" smtClean="0"/>
              <a:t>de</a:t>
            </a:r>
            <a:r>
              <a:rPr lang="nl-NL" dirty="0" smtClean="0"/>
              <a:t> wereldoorlog samen met de </a:t>
            </a:r>
            <a:r>
              <a:rPr lang="nl-NL" dirty="0" err="1" smtClean="0"/>
              <a:t>japanse</a:t>
            </a:r>
            <a:r>
              <a:rPr lang="nl-NL" dirty="0" smtClean="0"/>
              <a:t> bezetters. </a:t>
            </a:r>
          </a:p>
          <a:p>
            <a:r>
              <a:rPr lang="nl-NL" dirty="0" smtClean="0"/>
              <a:t>Hij werd voor veel Indonesische aangezien als een</a:t>
            </a:r>
          </a:p>
          <a:p>
            <a:pPr marL="114300" indent="0">
              <a:buNone/>
            </a:pPr>
            <a:r>
              <a:rPr lang="nl-NL" dirty="0" err="1" smtClean="0"/>
              <a:t>Verader</a:t>
            </a:r>
            <a:r>
              <a:rPr lang="nl-NL" dirty="0" smtClean="0"/>
              <a:t>. </a:t>
            </a:r>
          </a:p>
          <a:p>
            <a:pPr marL="114300" indent="0">
              <a:buNone/>
            </a:pPr>
            <a:r>
              <a:rPr lang="nl-NL" dirty="0"/>
              <a:t> </a:t>
            </a:r>
            <a:r>
              <a:rPr lang="nl-NL" dirty="0" smtClean="0"/>
              <a:t>Hij werd de eerste leider en president van </a:t>
            </a:r>
          </a:p>
          <a:p>
            <a:pPr marL="114300" indent="0">
              <a:buNone/>
            </a:pPr>
            <a:r>
              <a:rPr lang="nl-NL" dirty="0" smtClean="0"/>
              <a:t>De Indonesische republiek</a:t>
            </a:r>
            <a:endParaRPr lang="nl-NL" dirty="0"/>
          </a:p>
        </p:txBody>
      </p:sp>
      <p:pic>
        <p:nvPicPr>
          <p:cNvPr id="6146" name="Picture 2" descr="http://members.chello.nl/pscheele/soekarn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4581128"/>
            <a:ext cx="2753866" cy="209361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upload.wikimedia.org/wikipedia/commons/c/c5/Soekarn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1833579"/>
            <a:ext cx="1866900" cy="2762251"/>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48133"/>
            <a:ext cx="2080216" cy="2513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23312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             </a:t>
            </a:r>
            <a:r>
              <a:rPr lang="nl-NL" b="1" dirty="0" err="1" smtClean="0"/>
              <a:t>Nikita</a:t>
            </a:r>
            <a:r>
              <a:rPr lang="nl-NL" b="1" dirty="0" smtClean="0"/>
              <a:t> </a:t>
            </a:r>
            <a:r>
              <a:rPr lang="nl-NL" b="1" dirty="0"/>
              <a:t>Chroesjtsjov</a:t>
            </a:r>
            <a:endParaRPr lang="nl-NL" dirty="0"/>
          </a:p>
        </p:txBody>
      </p:sp>
      <p:sp>
        <p:nvSpPr>
          <p:cNvPr id="3" name="Tijdelijke aanduiding voor inhoud 2"/>
          <p:cNvSpPr>
            <a:spLocks noGrp="1"/>
          </p:cNvSpPr>
          <p:nvPr>
            <p:ph idx="1"/>
          </p:nvPr>
        </p:nvSpPr>
        <p:spPr/>
        <p:txBody>
          <a:bodyPr/>
          <a:lstStyle/>
          <a:p>
            <a:r>
              <a:rPr lang="nl-NL" dirty="0"/>
              <a:t>was een </a:t>
            </a:r>
            <a:r>
              <a:rPr lang="nl-NL" dirty="0" smtClean="0"/>
              <a:t>Sovjet-politicus </a:t>
            </a:r>
            <a:r>
              <a:rPr lang="nl-NL" dirty="0"/>
              <a:t>en partijleider van de </a:t>
            </a:r>
            <a:r>
              <a:rPr lang="nl-NL" dirty="0" smtClean="0"/>
              <a:t>Communistische partij in </a:t>
            </a:r>
            <a:r>
              <a:rPr lang="nl-NL" dirty="0"/>
              <a:t>de </a:t>
            </a:r>
            <a:r>
              <a:rPr lang="nl-NL" dirty="0" smtClean="0"/>
              <a:t>USSR</a:t>
            </a:r>
          </a:p>
          <a:p>
            <a:endParaRPr lang="nl-NL" dirty="0"/>
          </a:p>
          <a:p>
            <a:r>
              <a:rPr lang="nl-NL" dirty="0" smtClean="0"/>
              <a:t>Hij leidde de Sovjet Unie na Josef </a:t>
            </a:r>
            <a:r>
              <a:rPr lang="nl-NL" dirty="0" smtClean="0">
                <a:solidFill>
                  <a:srgbClr val="FF0000"/>
                </a:solidFill>
              </a:rPr>
              <a:t>Stalin</a:t>
            </a:r>
          </a:p>
          <a:p>
            <a:endParaRPr lang="nl-NL" dirty="0">
              <a:solidFill>
                <a:srgbClr val="FF0000"/>
              </a:solidFill>
            </a:endParaRPr>
          </a:p>
          <a:p>
            <a:r>
              <a:rPr lang="nl-NL" dirty="0" smtClean="0"/>
              <a:t>Hij was minder streng als </a:t>
            </a:r>
            <a:r>
              <a:rPr lang="nl-NL" dirty="0" smtClean="0">
                <a:solidFill>
                  <a:srgbClr val="FF0000"/>
                </a:solidFill>
              </a:rPr>
              <a:t>Stalin</a:t>
            </a:r>
            <a:r>
              <a:rPr lang="nl-NL" dirty="0" smtClean="0"/>
              <a:t> </a:t>
            </a:r>
          </a:p>
          <a:p>
            <a:pPr marL="114300" indent="0">
              <a:buNone/>
            </a:pPr>
            <a:r>
              <a:rPr lang="nl-NL" dirty="0" smtClean="0"/>
              <a:t>maar het bleef in dictatuur</a:t>
            </a:r>
          </a:p>
          <a:p>
            <a:pPr marL="114300" indent="0">
              <a:buNone/>
            </a:pPr>
            <a:endParaRPr lang="nl-NL" dirty="0"/>
          </a:p>
          <a:p>
            <a:r>
              <a:rPr lang="nl-NL" dirty="0" smtClean="0"/>
              <a:t>Hij was de 2</a:t>
            </a:r>
            <a:r>
              <a:rPr lang="nl-NL" baseline="30000" dirty="0" smtClean="0"/>
              <a:t>de</a:t>
            </a:r>
            <a:r>
              <a:rPr lang="nl-NL" dirty="0" smtClean="0"/>
              <a:t> hoofdrolspeler in de Cubacrisis</a:t>
            </a:r>
            <a:endParaRPr lang="nl-NL" dirty="0"/>
          </a:p>
          <a:p>
            <a:endParaRPr lang="nl-NL" dirty="0"/>
          </a:p>
        </p:txBody>
      </p:sp>
      <p:pic>
        <p:nvPicPr>
          <p:cNvPr id="2050" name="Picture 2" descr="http://upload.wikimedia.org/wikipedia/commons/thumb/6/68/Bundesarchiv_Bild_183-B0628-0015-035%2C_Nikita_S._Chruchstschow.jpg/250px-Bundesarchiv_Bild_183-B0628-0015-035%2C_Nikita_S._Chruchstschow.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567925"/>
            <a:ext cx="2381250" cy="32004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upload.wikimedia.org/wikipedia/nl/timeline/94c32e911fd0a571a25fc5bb86fdc32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5234430"/>
            <a:ext cx="523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79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err="1" smtClean="0"/>
              <a:t>Franklin</a:t>
            </a:r>
            <a:r>
              <a:rPr lang="nl-NL" dirty="0" smtClean="0"/>
              <a:t> Roosevelt</a:t>
            </a:r>
            <a:endParaRPr lang="nl-NL" dirty="0"/>
          </a:p>
        </p:txBody>
      </p:sp>
      <p:sp>
        <p:nvSpPr>
          <p:cNvPr id="3" name="Tijdelijke aanduiding voor inhoud 2"/>
          <p:cNvSpPr>
            <a:spLocks noGrp="1"/>
          </p:cNvSpPr>
          <p:nvPr>
            <p:ph idx="1"/>
          </p:nvPr>
        </p:nvSpPr>
        <p:spPr>
          <a:xfrm>
            <a:off x="483803" y="1697020"/>
            <a:ext cx="7620000" cy="4800600"/>
          </a:xfrm>
        </p:spPr>
        <p:txBody>
          <a:bodyPr/>
          <a:lstStyle/>
          <a:p>
            <a:r>
              <a:rPr lang="nl-NL" dirty="0" smtClean="0"/>
              <a:t>President van de VS van 1932 – 1945</a:t>
            </a:r>
          </a:p>
          <a:p>
            <a:endParaRPr lang="nl-NL" dirty="0" smtClean="0"/>
          </a:p>
          <a:p>
            <a:r>
              <a:rPr lang="nl-NL" dirty="0" smtClean="0"/>
              <a:t>Met zijn ‘’ new deal’’ </a:t>
            </a:r>
          </a:p>
          <a:p>
            <a:pPr marL="114300" indent="0">
              <a:buNone/>
            </a:pPr>
            <a:r>
              <a:rPr lang="nl-NL" dirty="0" smtClean="0"/>
              <a:t>(</a:t>
            </a:r>
            <a:r>
              <a:rPr lang="nl-NL" dirty="0"/>
              <a:t>Herstel vertrouwen in banken.</a:t>
            </a:r>
            <a:br>
              <a:rPr lang="nl-NL" dirty="0"/>
            </a:br>
            <a:r>
              <a:rPr lang="nl-NL" dirty="0" smtClean="0"/>
              <a:t>Zwakke banken sluiten, </a:t>
            </a:r>
          </a:p>
          <a:p>
            <a:pPr marL="114300" indent="0">
              <a:buNone/>
            </a:pPr>
            <a:r>
              <a:rPr lang="nl-NL" dirty="0" smtClean="0"/>
              <a:t>goede banken krijgen extra geld.) </a:t>
            </a:r>
          </a:p>
          <a:p>
            <a:pPr marL="114300" indent="0">
              <a:buNone/>
            </a:pPr>
            <a:r>
              <a:rPr lang="nl-NL" dirty="0" smtClean="0"/>
              <a:t>wist hij de economische crisis te overwinnen.</a:t>
            </a:r>
          </a:p>
          <a:p>
            <a:endParaRPr lang="nl-NL" dirty="0"/>
          </a:p>
          <a:p>
            <a:r>
              <a:rPr lang="nl-NL" dirty="0" smtClean="0"/>
              <a:t> veel mensen kregen hierdoor weer </a:t>
            </a:r>
          </a:p>
          <a:p>
            <a:pPr marL="114300" indent="0">
              <a:buNone/>
            </a:pPr>
            <a:r>
              <a:rPr lang="nl-NL" dirty="0" smtClean="0"/>
              <a:t>vertrouwen in Amerika + </a:t>
            </a:r>
            <a:r>
              <a:rPr lang="nl-NL" dirty="0" err="1" smtClean="0"/>
              <a:t>roosevelt</a:t>
            </a:r>
            <a:r>
              <a:rPr lang="nl-NL" dirty="0" smtClean="0"/>
              <a:t>.</a:t>
            </a:r>
            <a:endParaRPr lang="nl-N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268760"/>
            <a:ext cx="209550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http://upload.wikimedia.org/wikipedia/commons/thumb/4/47/Franklin_D._Roosevelt_TIME_Man_of_the_Year_1933_color_photo.jpg/170px-Franklin_D._Roosevelt_TIME_Man_of_the_Year_1933_color_photo.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0285" y="4365104"/>
            <a:ext cx="161925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upload.wikimedia.org/wikipedia/commons/thumb/2/23/Franklin_Roosevelt_signing_declaration_of_war_against_Japan.jpg/170px-Franklin_Roosevelt_signing_declaration_of_war_against_Japan.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3" y="116632"/>
            <a:ext cx="1286215" cy="1619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7262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John F </a:t>
            </a:r>
            <a:r>
              <a:rPr lang="nl-NL" dirty="0"/>
              <a:t>K</a:t>
            </a:r>
            <a:r>
              <a:rPr lang="nl-NL" dirty="0" smtClean="0"/>
              <a:t>ennedy </a:t>
            </a:r>
            <a:endParaRPr lang="nl-NL" dirty="0"/>
          </a:p>
        </p:txBody>
      </p:sp>
      <p:sp>
        <p:nvSpPr>
          <p:cNvPr id="3" name="Tijdelijke aanduiding voor inhoud 2"/>
          <p:cNvSpPr>
            <a:spLocks noGrp="1"/>
          </p:cNvSpPr>
          <p:nvPr>
            <p:ph idx="1"/>
          </p:nvPr>
        </p:nvSpPr>
        <p:spPr/>
        <p:txBody>
          <a:bodyPr/>
          <a:lstStyle/>
          <a:p>
            <a:r>
              <a:rPr lang="nl-NL" dirty="0" smtClean="0"/>
              <a:t>President van de VS van 1961 -1963</a:t>
            </a:r>
          </a:p>
          <a:p>
            <a:endParaRPr lang="nl-NL" dirty="0"/>
          </a:p>
          <a:p>
            <a:r>
              <a:rPr lang="nl-NL" dirty="0" smtClean="0"/>
              <a:t>Hij werd vermoord in 1963</a:t>
            </a:r>
          </a:p>
          <a:p>
            <a:endParaRPr lang="nl-NL" dirty="0"/>
          </a:p>
          <a:p>
            <a:r>
              <a:rPr lang="nl-NL" dirty="0" smtClean="0"/>
              <a:t>Hij </a:t>
            </a:r>
            <a:r>
              <a:rPr lang="nl-NL" dirty="0" err="1" smtClean="0"/>
              <a:t>waqs</a:t>
            </a:r>
            <a:r>
              <a:rPr lang="nl-NL" dirty="0" smtClean="0"/>
              <a:t> 1 van de hoofdrolspelers in de</a:t>
            </a:r>
          </a:p>
          <a:p>
            <a:pPr marL="114300" indent="0">
              <a:buNone/>
            </a:pPr>
            <a:r>
              <a:rPr lang="nl-NL" dirty="0" smtClean="0"/>
              <a:t> </a:t>
            </a:r>
            <a:r>
              <a:rPr lang="nl-NL" dirty="0" err="1" smtClean="0"/>
              <a:t>cubacrisis</a:t>
            </a:r>
            <a:endParaRPr lang="nl-NL" dirty="0"/>
          </a:p>
        </p:txBody>
      </p:sp>
      <p:pic>
        <p:nvPicPr>
          <p:cNvPr id="1026" name="Picture 2" descr="http://www.xead.nl/upload/fbcfae01dbafd9fa7af06a6183ef2863page0_blog_entry136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2675" y="1268760"/>
            <a:ext cx="298132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userserve-ak.last.fm/serve/252/3022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2059" y="4126260"/>
            <a:ext cx="2271941" cy="2731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870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sz="4800" dirty="0" err="1" smtClean="0"/>
              <a:t>Aletta</a:t>
            </a:r>
            <a:r>
              <a:rPr lang="en-US" sz="4800" dirty="0" smtClean="0"/>
              <a:t> Jacobs</a:t>
            </a:r>
            <a:endParaRPr lang="nl-NL" sz="4800" dirty="0"/>
          </a:p>
        </p:txBody>
      </p:sp>
      <p:pic>
        <p:nvPicPr>
          <p:cNvPr id="1026" name="Picture 2" descr="C:\Users\Aimee2\Pictures\geschiedenis\AlettaJacob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27784" y="1700808"/>
            <a:ext cx="3247904" cy="2664296"/>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708720" y="4725144"/>
            <a:ext cx="7488832" cy="1569660"/>
          </a:xfrm>
          <a:prstGeom prst="rect">
            <a:avLst/>
          </a:prstGeom>
          <a:noFill/>
        </p:spPr>
        <p:txBody>
          <a:bodyPr wrap="square" rtlCol="0">
            <a:spAutoFit/>
          </a:bodyPr>
          <a:lstStyle/>
          <a:p>
            <a:r>
              <a:rPr lang="en-US" sz="3200" dirty="0" err="1" smtClean="0"/>
              <a:t>Ze</a:t>
            </a:r>
            <a:r>
              <a:rPr lang="en-US" sz="3200" dirty="0" smtClean="0"/>
              <a:t> was de </a:t>
            </a:r>
            <a:r>
              <a:rPr lang="en-US" sz="3200" dirty="0" err="1" smtClean="0"/>
              <a:t>eerste</a:t>
            </a:r>
            <a:r>
              <a:rPr lang="en-US" sz="3200" dirty="0" smtClean="0"/>
              <a:t> </a:t>
            </a:r>
            <a:r>
              <a:rPr lang="en-US" sz="3200" dirty="0" err="1" smtClean="0"/>
              <a:t>vrouwlijke</a:t>
            </a:r>
            <a:r>
              <a:rPr lang="en-US" sz="3200" dirty="0" smtClean="0"/>
              <a:t> arts. </a:t>
            </a:r>
            <a:r>
              <a:rPr lang="en-US" sz="3200" dirty="0" err="1" smtClean="0"/>
              <a:t>Ze</a:t>
            </a:r>
            <a:r>
              <a:rPr lang="en-US" sz="3200" dirty="0" smtClean="0"/>
              <a:t> </a:t>
            </a:r>
            <a:r>
              <a:rPr lang="en-US" sz="3200" dirty="0" err="1" smtClean="0"/>
              <a:t>kwam</a:t>
            </a:r>
            <a:r>
              <a:rPr lang="en-US" sz="3200" dirty="0" smtClean="0"/>
              <a:t> </a:t>
            </a:r>
            <a:r>
              <a:rPr lang="en-US" sz="3200" dirty="0" err="1" smtClean="0"/>
              <a:t>ook</a:t>
            </a:r>
            <a:r>
              <a:rPr lang="en-US" sz="3200" dirty="0" smtClean="0"/>
              <a:t> op </a:t>
            </a:r>
            <a:r>
              <a:rPr lang="en-US" sz="3200" dirty="0" err="1" smtClean="0"/>
              <a:t>voor</a:t>
            </a:r>
            <a:r>
              <a:rPr lang="en-US" sz="3200" dirty="0" smtClean="0"/>
              <a:t> de </a:t>
            </a:r>
            <a:r>
              <a:rPr lang="en-US" sz="3200" dirty="0" err="1" smtClean="0"/>
              <a:t>rechten</a:t>
            </a:r>
            <a:r>
              <a:rPr lang="en-US" sz="3200" dirty="0" smtClean="0"/>
              <a:t> van de </a:t>
            </a:r>
            <a:r>
              <a:rPr lang="en-US" sz="3200" dirty="0" err="1" smtClean="0"/>
              <a:t>vrouw</a:t>
            </a:r>
            <a:r>
              <a:rPr lang="en-US" sz="3200" dirty="0" smtClean="0"/>
              <a:t>. </a:t>
            </a:r>
            <a:r>
              <a:rPr lang="en-US" sz="3200" dirty="0" err="1" smtClean="0"/>
              <a:t>Zoals</a:t>
            </a:r>
            <a:r>
              <a:rPr lang="en-US" sz="3200" dirty="0" smtClean="0"/>
              <a:t> het </a:t>
            </a:r>
            <a:r>
              <a:rPr lang="en-US" sz="3200" dirty="0" err="1" smtClean="0"/>
              <a:t>vrouwenkiesrecht</a:t>
            </a:r>
            <a:endParaRPr lang="nl-NL" sz="3200" dirty="0"/>
          </a:p>
        </p:txBody>
      </p:sp>
      <p:cxnSp>
        <p:nvCxnSpPr>
          <p:cNvPr id="6" name="Rechte verbindingslijn met pijl 5"/>
          <p:cNvCxnSpPr/>
          <p:nvPr/>
        </p:nvCxnSpPr>
        <p:spPr>
          <a:xfrm>
            <a:off x="4211960" y="1196752"/>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59156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Jimmy Carter</a:t>
            </a:r>
            <a:endParaRPr lang="nl-NL" dirty="0"/>
          </a:p>
        </p:txBody>
      </p:sp>
      <p:sp>
        <p:nvSpPr>
          <p:cNvPr id="3" name="Tijdelijke aanduiding voor inhoud 2"/>
          <p:cNvSpPr>
            <a:spLocks noGrp="1"/>
          </p:cNvSpPr>
          <p:nvPr>
            <p:ph idx="1"/>
          </p:nvPr>
        </p:nvSpPr>
        <p:spPr/>
        <p:txBody>
          <a:bodyPr/>
          <a:lstStyle/>
          <a:p>
            <a:r>
              <a:rPr lang="nl-NL" dirty="0" smtClean="0"/>
              <a:t>President van de VS van 1978 – 1981</a:t>
            </a:r>
          </a:p>
          <a:p>
            <a:endParaRPr lang="nl-NL" dirty="0"/>
          </a:p>
          <a:p>
            <a:r>
              <a:rPr lang="nl-NL" dirty="0" smtClean="0"/>
              <a:t>Door zijn bemiddeling werd in 1979 een vredes </a:t>
            </a:r>
          </a:p>
          <a:p>
            <a:pPr marL="114300" indent="0">
              <a:buNone/>
            </a:pPr>
            <a:r>
              <a:rPr lang="nl-NL" dirty="0" smtClean="0"/>
              <a:t>Akkoord gesloten in Camp David</a:t>
            </a:r>
          </a:p>
          <a:p>
            <a:pPr marL="114300" indent="0">
              <a:buNone/>
            </a:pPr>
            <a:endParaRPr lang="nl-NL" dirty="0"/>
          </a:p>
          <a:p>
            <a:pPr marL="114300" indent="0">
              <a:buNone/>
            </a:pPr>
            <a:endParaRPr lang="nl-NL" dirty="0"/>
          </a:p>
        </p:txBody>
      </p:sp>
      <p:pic>
        <p:nvPicPr>
          <p:cNvPr id="6146" name="Picture 2" descr="James Earl Carter">
            <a:hlinkClick r:id="rId2" tooltip="James Earl Carter"/>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0"/>
            <a:ext cx="2514600" cy="38862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upload.wikimedia.org/wikipedia/commons/thumb/f/f8/Begin%2C_Carter_and_Sadat_at_Camp_David_1978.jpg/250px-Begin%2C_Carter_and_Sadat_at_Camp_David_1978.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3864633"/>
            <a:ext cx="2514600" cy="165963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echte verbindingslijn met pijl 4"/>
          <p:cNvCxnSpPr/>
          <p:nvPr/>
        </p:nvCxnSpPr>
        <p:spPr>
          <a:xfrm>
            <a:off x="4427984" y="3140968"/>
            <a:ext cx="2016224"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6150" name="Picture 6" descr="BlackBerry Wallpaper &gt; Jimmy Carter, 39th U.S. President">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654" y="4238394"/>
            <a:ext cx="3429000"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725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Ronald Reagan</a:t>
            </a:r>
            <a:endParaRPr lang="nl-NL" dirty="0"/>
          </a:p>
        </p:txBody>
      </p:sp>
      <p:sp>
        <p:nvSpPr>
          <p:cNvPr id="3" name="Tijdelijke aanduiding voor inhoud 2"/>
          <p:cNvSpPr>
            <a:spLocks noGrp="1"/>
          </p:cNvSpPr>
          <p:nvPr>
            <p:ph idx="1"/>
          </p:nvPr>
        </p:nvSpPr>
        <p:spPr/>
        <p:txBody>
          <a:bodyPr/>
          <a:lstStyle/>
          <a:p>
            <a:r>
              <a:rPr lang="nl-NL" dirty="0" smtClean="0"/>
              <a:t>President van de VS van 1981 – 1989 </a:t>
            </a:r>
          </a:p>
          <a:p>
            <a:endParaRPr lang="nl-NL" dirty="0"/>
          </a:p>
          <a:p>
            <a:r>
              <a:rPr lang="nl-NL" dirty="0" smtClean="0"/>
              <a:t>Veroorzaakte een begrotings tekort omdat hij</a:t>
            </a:r>
          </a:p>
          <a:p>
            <a:pPr marL="114300" indent="0">
              <a:buNone/>
            </a:pPr>
            <a:r>
              <a:rPr lang="nl-NL" dirty="0" smtClean="0"/>
              <a:t>veel geld uitgaf aan kernwapens en de belasting</a:t>
            </a:r>
          </a:p>
          <a:p>
            <a:pPr marL="114300" indent="0">
              <a:buNone/>
            </a:pPr>
            <a:r>
              <a:rPr lang="nl-NL" dirty="0" smtClean="0"/>
              <a:t>Toch verlaagde.</a:t>
            </a:r>
          </a:p>
          <a:p>
            <a:pPr marL="114300" indent="0">
              <a:buNone/>
            </a:pPr>
            <a:endParaRPr lang="nl-NL" dirty="0"/>
          </a:p>
          <a:p>
            <a:pPr marL="114300" indent="0">
              <a:buNone/>
            </a:pPr>
            <a:r>
              <a:rPr lang="nl-NL" dirty="0" smtClean="0"/>
              <a:t>Hij sloot een aantal verdragen met</a:t>
            </a:r>
          </a:p>
          <a:p>
            <a:pPr marL="114300" indent="0">
              <a:buNone/>
            </a:pPr>
            <a:r>
              <a:rPr lang="nl-NL" dirty="0" smtClean="0"/>
              <a:t>Gorbatsjov </a:t>
            </a:r>
          </a:p>
        </p:txBody>
      </p:sp>
      <p:pic>
        <p:nvPicPr>
          <p:cNvPr id="5122" name="Picture 2" descr="Ronald Wilson Reagan">
            <a:hlinkClick r:id="rId2" tooltip="Ronald Wilson Reaga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188640"/>
            <a:ext cx="2514600" cy="31432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upload.wikimedia.org/wikipedia/commons/thumb/6/6a/Ronald_Reagan_with_cowboy_hat_12-0071M_edit.jpg/200px-Ronald_Reagan_with_cowboy_hat_12-0071M_edit.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9008" y="3331890"/>
            <a:ext cx="1905000" cy="240982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upload.wikimedia.org/wikipedia/commons/thumb/b/b7/Reagan_Challenger.jpg/220px-Reagan_Challenger.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53508" y="3762375"/>
            <a:ext cx="2095500" cy="309562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upload.wikimedia.org/wikipedia/commons/thumb/6/66/Reagan_and_Gorbachev_hold_discussions.jpg/350px-Reagan_and_Gorbachev_hold_discussions.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29226" y="5161641"/>
            <a:ext cx="2469654" cy="1665253"/>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2195736" y="4853456"/>
            <a:ext cx="2232248" cy="307777"/>
          </a:xfrm>
          <a:prstGeom prst="rect">
            <a:avLst/>
          </a:prstGeom>
          <a:noFill/>
        </p:spPr>
        <p:txBody>
          <a:bodyPr wrap="square" rtlCol="0">
            <a:spAutoFit/>
          </a:bodyPr>
          <a:lstStyle/>
          <a:p>
            <a:r>
              <a:rPr lang="nl-NL" sz="1200" dirty="0" err="1" smtClean="0"/>
              <a:t>Gobatsjov</a:t>
            </a:r>
            <a:r>
              <a:rPr lang="nl-NL" sz="1400" dirty="0" smtClean="0"/>
              <a:t> + </a:t>
            </a:r>
            <a:r>
              <a:rPr lang="nl-NL" sz="1200" dirty="0"/>
              <a:t>R</a:t>
            </a:r>
            <a:r>
              <a:rPr lang="nl-NL" sz="1200" dirty="0" smtClean="0"/>
              <a:t>eagan</a:t>
            </a:r>
            <a:endParaRPr lang="nl-NL" sz="1400" dirty="0"/>
          </a:p>
        </p:txBody>
      </p:sp>
    </p:spTree>
    <p:extLst>
      <p:ext uri="{BB962C8B-B14F-4D97-AF65-F5344CB8AC3E}">
        <p14:creationId xmlns:p14="http://schemas.microsoft.com/office/powerpoint/2010/main" val="12574239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r>
              <a:rPr lang="nl-NL" dirty="0" err="1" smtClean="0"/>
              <a:t>Sadat</a:t>
            </a:r>
            <a:endParaRPr lang="nl-NL" dirty="0"/>
          </a:p>
        </p:txBody>
      </p:sp>
      <p:sp>
        <p:nvSpPr>
          <p:cNvPr id="3" name="Tijdelijke aanduiding voor inhoud 2"/>
          <p:cNvSpPr>
            <a:spLocks noGrp="1"/>
          </p:cNvSpPr>
          <p:nvPr>
            <p:ph idx="1"/>
          </p:nvPr>
        </p:nvSpPr>
        <p:spPr/>
        <p:txBody>
          <a:bodyPr/>
          <a:lstStyle/>
          <a:p>
            <a:r>
              <a:rPr lang="nl-NL" dirty="0" smtClean="0"/>
              <a:t>President van Egypte </a:t>
            </a:r>
          </a:p>
          <a:p>
            <a:r>
              <a:rPr lang="nl-NL" dirty="0" smtClean="0"/>
              <a:t>Had goeie connecties met de Duitsers in de 2</a:t>
            </a:r>
            <a:r>
              <a:rPr lang="nl-NL" baseline="30000" dirty="0" smtClean="0"/>
              <a:t>de</a:t>
            </a:r>
            <a:r>
              <a:rPr lang="nl-NL" dirty="0" smtClean="0"/>
              <a:t> wereldoorlog</a:t>
            </a:r>
          </a:p>
          <a:p>
            <a:pPr marL="114300" indent="0">
              <a:buNone/>
            </a:pPr>
            <a:r>
              <a:rPr lang="nl-NL" dirty="0" smtClean="0"/>
              <a:t>Hiervoor is hij opgepakt maar weer ontsnapt</a:t>
            </a:r>
            <a:endParaRPr lang="nl-NL" dirty="0"/>
          </a:p>
          <a:p>
            <a:r>
              <a:rPr lang="nl-NL" dirty="0" smtClean="0"/>
              <a:t>Sloot als eerste </a:t>
            </a:r>
            <a:r>
              <a:rPr lang="nl-NL" dirty="0"/>
              <a:t>A</a:t>
            </a:r>
            <a:r>
              <a:rPr lang="nl-NL" dirty="0" smtClean="0"/>
              <a:t>rabische leider vrede met Israël </a:t>
            </a:r>
            <a:endParaRPr lang="nl-NL" dirty="0"/>
          </a:p>
        </p:txBody>
      </p:sp>
      <p:pic>
        <p:nvPicPr>
          <p:cNvPr id="7170" name="Picture 2" descr="Anwar Sadat cropped.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471" y="3212976"/>
            <a:ext cx="2514600" cy="349872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media-1.web.britannica.com/eb-media/65/75565-004-FD64560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9198" y="3212976"/>
            <a:ext cx="5081338" cy="352305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upload.wikimedia.org/wikipedia/commons/7/75/Sadat_Carter_Begin_handshake_(cropped)_-_USNW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8104" y="188640"/>
            <a:ext cx="2527226" cy="1745532"/>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6156176" y="-77849"/>
            <a:ext cx="2455218" cy="276999"/>
          </a:xfrm>
          <a:prstGeom prst="rect">
            <a:avLst/>
          </a:prstGeom>
          <a:noFill/>
        </p:spPr>
        <p:txBody>
          <a:bodyPr wrap="square" rtlCol="0">
            <a:spAutoFit/>
          </a:bodyPr>
          <a:lstStyle/>
          <a:p>
            <a:r>
              <a:rPr lang="nl-NL" sz="1200" dirty="0" smtClean="0"/>
              <a:t>   Carter + </a:t>
            </a:r>
            <a:r>
              <a:rPr lang="nl-NL" sz="1200" dirty="0" err="1"/>
              <a:t>S</a:t>
            </a:r>
            <a:r>
              <a:rPr lang="nl-NL" sz="1200" dirty="0" err="1" smtClean="0"/>
              <a:t>adat</a:t>
            </a:r>
            <a:endParaRPr lang="nl-NL" sz="1200" dirty="0"/>
          </a:p>
        </p:txBody>
      </p:sp>
    </p:spTree>
    <p:extLst>
      <p:ext uri="{BB962C8B-B14F-4D97-AF65-F5344CB8AC3E}">
        <p14:creationId xmlns:p14="http://schemas.microsoft.com/office/powerpoint/2010/main" val="38489566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Michael Gorbatsjov</a:t>
            </a:r>
            <a:endParaRPr lang="nl-NL" dirty="0"/>
          </a:p>
        </p:txBody>
      </p:sp>
      <p:sp>
        <p:nvSpPr>
          <p:cNvPr id="3" name="Tijdelijke aanduiding voor inhoud 2"/>
          <p:cNvSpPr>
            <a:spLocks noGrp="1"/>
          </p:cNvSpPr>
          <p:nvPr>
            <p:ph idx="1"/>
          </p:nvPr>
        </p:nvSpPr>
        <p:spPr>
          <a:xfrm>
            <a:off x="0" y="1628800"/>
            <a:ext cx="7620000" cy="4800600"/>
          </a:xfrm>
        </p:spPr>
        <p:txBody>
          <a:bodyPr/>
          <a:lstStyle/>
          <a:p>
            <a:r>
              <a:rPr lang="nl-NL" dirty="0"/>
              <a:t>was secretaris-generaal van </a:t>
            </a:r>
            <a:r>
              <a:rPr lang="nl-NL" dirty="0" smtClean="0"/>
              <a:t>de Communistische</a:t>
            </a:r>
            <a:endParaRPr lang="nl-NL" dirty="0" smtClean="0">
              <a:hlinkClick r:id="rId2" action="ppaction://hlinkfile" tooltip="Communistische Partij van de Sovjet-Unie"/>
            </a:endParaRPr>
          </a:p>
          <a:p>
            <a:pPr marL="114300" indent="0">
              <a:buNone/>
            </a:pPr>
            <a:r>
              <a:rPr lang="nl-NL" dirty="0" smtClean="0"/>
              <a:t>Partij van de Sovjet–Unie (</a:t>
            </a:r>
            <a:r>
              <a:rPr lang="nl-NL" dirty="0"/>
              <a:t>CPSU) </a:t>
            </a:r>
            <a:r>
              <a:rPr lang="nl-NL" dirty="0" smtClean="0"/>
              <a:t>van 1985 tot 1991 en </a:t>
            </a:r>
            <a:r>
              <a:rPr lang="nl-NL" dirty="0"/>
              <a:t>president van de </a:t>
            </a:r>
            <a:r>
              <a:rPr lang="nl-NL" dirty="0" smtClean="0"/>
              <a:t>Sovjet Unie (USSR</a:t>
            </a:r>
            <a:r>
              <a:rPr lang="nl-NL" dirty="0"/>
              <a:t>) </a:t>
            </a:r>
            <a:r>
              <a:rPr lang="nl-NL" dirty="0" smtClean="0"/>
              <a:t>van 1990 - 1991</a:t>
            </a:r>
          </a:p>
          <a:p>
            <a:endParaRPr lang="nl-NL" dirty="0"/>
          </a:p>
          <a:p>
            <a:endParaRPr lang="nl-NL" dirty="0" smtClean="0"/>
          </a:p>
          <a:p>
            <a:r>
              <a:rPr lang="nl-NL" dirty="0" smtClean="0"/>
              <a:t>Zijn </a:t>
            </a:r>
            <a:r>
              <a:rPr lang="nl-NL" dirty="0"/>
              <a:t>poging om de communistische partij te </a:t>
            </a:r>
            <a:endParaRPr lang="nl-NL" dirty="0" smtClean="0"/>
          </a:p>
          <a:p>
            <a:pPr marL="114300" indent="0">
              <a:buNone/>
            </a:pPr>
            <a:r>
              <a:rPr lang="nl-NL" dirty="0" smtClean="0"/>
              <a:t>hervormen </a:t>
            </a:r>
            <a:r>
              <a:rPr lang="nl-NL" dirty="0"/>
              <a:t>leidde uiteindelijk niet alleen tot </a:t>
            </a:r>
            <a:endParaRPr lang="nl-NL" dirty="0" smtClean="0"/>
          </a:p>
          <a:p>
            <a:pPr marL="114300" indent="0">
              <a:buNone/>
            </a:pPr>
            <a:r>
              <a:rPr lang="nl-NL" dirty="0" smtClean="0"/>
              <a:t>het </a:t>
            </a:r>
            <a:r>
              <a:rPr lang="nl-NL" dirty="0"/>
              <a:t>einde van </a:t>
            </a:r>
            <a:r>
              <a:rPr lang="nl-NL" dirty="0" smtClean="0"/>
              <a:t>de Koude Oorlog. ( + verdrag van </a:t>
            </a:r>
          </a:p>
          <a:p>
            <a:pPr marL="114300" indent="0">
              <a:buNone/>
            </a:pPr>
            <a:r>
              <a:rPr lang="nl-NL" dirty="0" smtClean="0"/>
              <a:t>Vrede met de VS )</a:t>
            </a:r>
          </a:p>
          <a:p>
            <a:pPr marL="114300" indent="0">
              <a:buNone/>
            </a:pPr>
            <a:endParaRPr lang="nl-NL" dirty="0"/>
          </a:p>
        </p:txBody>
      </p:sp>
      <p:pic>
        <p:nvPicPr>
          <p:cNvPr id="8194" name="Picture 2" descr="Gorbatsjov in 1987">
            <a:hlinkClick r:id="rId3" tooltip="Gorbatsjov in 1987"/>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124743"/>
            <a:ext cx="2381250" cy="241935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upload.wikimedia.org/wikipedia/commons/thumb/6/66/Reagan_and_Gorbachev_hold_discussions.jpg/350px-Reagan_and_Gorbachev_hold_discussions.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7732" y="3544095"/>
            <a:ext cx="3333750" cy="224790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bellona.no/imagearchive/gorbatsjov.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5741" y="4849201"/>
            <a:ext cx="2791991" cy="2008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215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Jelles Troelstra</a:t>
            </a:r>
            <a:endParaRPr lang="nl-NL" dirty="0"/>
          </a:p>
        </p:txBody>
      </p:sp>
      <p:pic>
        <p:nvPicPr>
          <p:cNvPr id="2050" name="Picture 2" descr="C:\Users\Aimee2\Pictures\geschiedenis\Pieter_Jelles_Troelstr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08104" y="1268760"/>
            <a:ext cx="2075288" cy="2916409"/>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323528" y="1484784"/>
            <a:ext cx="5040560" cy="3970318"/>
          </a:xfrm>
          <a:prstGeom prst="rect">
            <a:avLst/>
          </a:prstGeom>
          <a:noFill/>
        </p:spPr>
        <p:txBody>
          <a:bodyPr wrap="square" rtlCol="0">
            <a:spAutoFit/>
          </a:bodyPr>
          <a:lstStyle/>
          <a:p>
            <a:pPr marL="285750" indent="-285750">
              <a:buFont typeface="Arial" pitchFamily="34" charset="0"/>
              <a:buChar char="•"/>
            </a:pPr>
            <a:r>
              <a:rPr lang="en-US" sz="2800" dirty="0" err="1" smtClean="0"/>
              <a:t>Troelstra</a:t>
            </a:r>
            <a:r>
              <a:rPr lang="en-US" sz="2800" dirty="0" smtClean="0"/>
              <a:t> is </a:t>
            </a:r>
            <a:r>
              <a:rPr lang="en-US" sz="2800" dirty="0" err="1" smtClean="0"/>
              <a:t>een</a:t>
            </a:r>
            <a:r>
              <a:rPr lang="en-US" sz="2800" dirty="0" smtClean="0"/>
              <a:t> socialist</a:t>
            </a:r>
          </a:p>
          <a:p>
            <a:endParaRPr lang="en-US" sz="2800" dirty="0"/>
          </a:p>
          <a:p>
            <a:pPr marL="285750" indent="-285750">
              <a:buFont typeface="Arial" pitchFamily="34" charset="0"/>
              <a:buChar char="•"/>
            </a:pPr>
            <a:r>
              <a:rPr lang="en-US" sz="2800" dirty="0" smtClean="0"/>
              <a:t>1 van de </a:t>
            </a:r>
            <a:r>
              <a:rPr lang="en-US" sz="2800" dirty="0" err="1" smtClean="0"/>
              <a:t>oprichters</a:t>
            </a:r>
            <a:r>
              <a:rPr lang="en-US" sz="2800" dirty="0" smtClean="0"/>
              <a:t> en </a:t>
            </a:r>
            <a:r>
              <a:rPr lang="en-US" sz="2800" dirty="0" err="1" smtClean="0"/>
              <a:t>leiders</a:t>
            </a:r>
            <a:r>
              <a:rPr lang="en-US" sz="2800" dirty="0" smtClean="0"/>
              <a:t> van de SDAP</a:t>
            </a:r>
          </a:p>
          <a:p>
            <a:endParaRPr lang="en-US" sz="2800" dirty="0"/>
          </a:p>
          <a:p>
            <a:pPr marL="285750" indent="-285750">
              <a:buFont typeface="Arial" pitchFamily="34" charset="0"/>
              <a:buChar char="•"/>
            </a:pPr>
            <a:r>
              <a:rPr lang="en-US" sz="2800" dirty="0" err="1" smtClean="0"/>
              <a:t>Hij</a:t>
            </a:r>
            <a:r>
              <a:rPr lang="en-US" sz="2800" dirty="0" smtClean="0"/>
              <a:t> </a:t>
            </a:r>
            <a:r>
              <a:rPr lang="en-US" sz="2800" dirty="0" err="1" smtClean="0"/>
              <a:t>streed</a:t>
            </a:r>
            <a:r>
              <a:rPr lang="en-US" sz="2800" dirty="0" smtClean="0"/>
              <a:t> </a:t>
            </a:r>
            <a:r>
              <a:rPr lang="en-US" sz="2800" dirty="0" err="1" smtClean="0"/>
              <a:t>vooral</a:t>
            </a:r>
            <a:r>
              <a:rPr lang="en-US" sz="2800" dirty="0" smtClean="0"/>
              <a:t> </a:t>
            </a:r>
            <a:r>
              <a:rPr lang="en-US" sz="2800" dirty="0" err="1" smtClean="0"/>
              <a:t>voor</a:t>
            </a:r>
            <a:r>
              <a:rPr lang="en-US" sz="2800" dirty="0" smtClean="0"/>
              <a:t> </a:t>
            </a:r>
            <a:r>
              <a:rPr lang="en-US" sz="2800" dirty="0" err="1" smtClean="0"/>
              <a:t>uitbreiding</a:t>
            </a:r>
            <a:r>
              <a:rPr lang="en-US" sz="2800" dirty="0" smtClean="0"/>
              <a:t> van het </a:t>
            </a:r>
            <a:r>
              <a:rPr lang="en-US" sz="2800" dirty="0" err="1" smtClean="0"/>
              <a:t>kiesrecht</a:t>
            </a:r>
            <a:r>
              <a:rPr lang="en-US" sz="2800" dirty="0" smtClean="0"/>
              <a:t> en in </a:t>
            </a:r>
            <a:r>
              <a:rPr lang="en-US" sz="2800" dirty="0" err="1" smtClean="0"/>
              <a:t>invoering</a:t>
            </a:r>
            <a:r>
              <a:rPr lang="en-US" sz="2800" dirty="0" smtClean="0"/>
              <a:t> van de 8 </a:t>
            </a:r>
            <a:r>
              <a:rPr lang="en-US" sz="2800" dirty="0" err="1" smtClean="0"/>
              <a:t>uur</a:t>
            </a:r>
            <a:r>
              <a:rPr lang="en-US" sz="2800" dirty="0" smtClean="0"/>
              <a:t> </a:t>
            </a:r>
            <a:r>
              <a:rPr lang="en-US" sz="2800" dirty="0" err="1" smtClean="0"/>
              <a:t>durige</a:t>
            </a:r>
            <a:r>
              <a:rPr lang="en-US" sz="2800" dirty="0" smtClean="0"/>
              <a:t> </a:t>
            </a:r>
            <a:r>
              <a:rPr lang="en-US" sz="2800" dirty="0" err="1" smtClean="0"/>
              <a:t>werkdag</a:t>
            </a:r>
            <a:endParaRPr lang="nl-NL" sz="2800" dirty="0"/>
          </a:p>
        </p:txBody>
      </p:sp>
    </p:spTree>
    <p:extLst>
      <p:ext uri="{BB962C8B-B14F-4D97-AF65-F5344CB8AC3E}">
        <p14:creationId xmlns:p14="http://schemas.microsoft.com/office/powerpoint/2010/main" val="33464506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9443" y="548680"/>
            <a:ext cx="7620000" cy="1143000"/>
          </a:xfrm>
        </p:spPr>
        <p:txBody>
          <a:bodyPr/>
          <a:lstStyle/>
          <a:p>
            <a:r>
              <a:rPr lang="nl-NL" dirty="0" smtClean="0"/>
              <a:t>               Frans </a:t>
            </a:r>
            <a:r>
              <a:rPr lang="nl-NL" dirty="0" err="1" smtClean="0"/>
              <a:t>Ferdinand</a:t>
            </a:r>
            <a:endParaRPr lang="nl-NL" dirty="0"/>
          </a:p>
        </p:txBody>
      </p:sp>
      <p:pic>
        <p:nvPicPr>
          <p:cNvPr id="3074" name="Picture 2" descr="C:\Users\Aimee2\Pictures\geschiedenis\Franz_ferdin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836712"/>
            <a:ext cx="2381761" cy="291224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imee2\Pictures\geschiedenis\Sarajevo-2-Gavrilo_Princ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4149080"/>
            <a:ext cx="1916715" cy="2407873"/>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1043608" y="1692668"/>
            <a:ext cx="4572000" cy="1200329"/>
          </a:xfrm>
          <a:prstGeom prst="rect">
            <a:avLst/>
          </a:prstGeom>
        </p:spPr>
        <p:txBody>
          <a:bodyPr>
            <a:spAutoFit/>
          </a:bodyPr>
          <a:lstStyle/>
          <a:p>
            <a:r>
              <a:rPr lang="nl-NL" sz="3600" dirty="0" smtClean="0"/>
              <a:t>Kroonprins van </a:t>
            </a:r>
            <a:r>
              <a:rPr lang="nl-NL" sz="3600" dirty="0" err="1" smtClean="0"/>
              <a:t>Oostrijk</a:t>
            </a:r>
            <a:r>
              <a:rPr lang="nl-NL" sz="3600" dirty="0" smtClean="0"/>
              <a:t>-Hongarije</a:t>
            </a:r>
            <a:endParaRPr lang="nl-NL" sz="3600" dirty="0"/>
          </a:p>
        </p:txBody>
      </p:sp>
      <p:sp>
        <p:nvSpPr>
          <p:cNvPr id="5" name="Tijdelijke aanduiding voor inhoud 4"/>
          <p:cNvSpPr>
            <a:spLocks noGrp="1"/>
          </p:cNvSpPr>
          <p:nvPr>
            <p:ph idx="1"/>
          </p:nvPr>
        </p:nvSpPr>
        <p:spPr>
          <a:xfrm>
            <a:off x="0" y="3861048"/>
            <a:ext cx="7681664" cy="1800200"/>
          </a:xfrm>
        </p:spPr>
        <p:txBody>
          <a:bodyPr>
            <a:noAutofit/>
          </a:bodyPr>
          <a:lstStyle/>
          <a:p>
            <a:endParaRPr lang="nl-NL" sz="2400" dirty="0" smtClean="0"/>
          </a:p>
          <a:p>
            <a:pPr marL="114300" indent="0">
              <a:buNone/>
            </a:pPr>
            <a:r>
              <a:rPr lang="nl-NL" sz="2400" dirty="0" smtClean="0"/>
              <a:t>Werd in 1914 </a:t>
            </a:r>
            <a:r>
              <a:rPr lang="nl-NL" sz="2400" dirty="0" err="1" smtClean="0"/>
              <a:t>doogeschoten</a:t>
            </a:r>
            <a:r>
              <a:rPr lang="nl-NL" sz="2400" dirty="0" smtClean="0"/>
              <a:t> door </a:t>
            </a:r>
            <a:r>
              <a:rPr lang="nl-NL" sz="2400" dirty="0" err="1" smtClean="0"/>
              <a:t>Gavrilo</a:t>
            </a:r>
            <a:r>
              <a:rPr lang="nl-NL" sz="2400" dirty="0" smtClean="0"/>
              <a:t> </a:t>
            </a:r>
            <a:r>
              <a:rPr lang="nl-NL" sz="2400" dirty="0" err="1" smtClean="0"/>
              <a:t>Princip</a:t>
            </a:r>
            <a:endParaRPr lang="nl-NL" sz="2400" dirty="0" smtClean="0"/>
          </a:p>
          <a:p>
            <a:pPr marL="114300" indent="0">
              <a:buNone/>
            </a:pPr>
            <a:r>
              <a:rPr lang="nl-NL" sz="2400" dirty="0"/>
              <a:t>Naar aanleiding van deze moord verklaarde </a:t>
            </a:r>
            <a:endParaRPr lang="nl-NL" sz="2400" dirty="0" smtClean="0"/>
          </a:p>
          <a:p>
            <a:pPr marL="114300" indent="0">
              <a:buNone/>
            </a:pPr>
            <a:r>
              <a:rPr lang="nl-NL" sz="2400" dirty="0" smtClean="0"/>
              <a:t>Oostenrijk </a:t>
            </a:r>
            <a:r>
              <a:rPr lang="nl-NL" sz="2400" dirty="0"/>
              <a:t>de oorlog aan </a:t>
            </a:r>
            <a:r>
              <a:rPr lang="nl-NL" sz="2400" dirty="0" smtClean="0"/>
              <a:t>Servië. </a:t>
            </a:r>
          </a:p>
          <a:p>
            <a:pPr marL="114300" indent="0">
              <a:buNone/>
            </a:pPr>
            <a:r>
              <a:rPr lang="nl-NL" sz="2400" dirty="0" smtClean="0"/>
              <a:t>Deze </a:t>
            </a:r>
            <a:r>
              <a:rPr lang="nl-NL" sz="2400" dirty="0"/>
              <a:t>gebeurtenissen werden gebruikt als </a:t>
            </a:r>
            <a:endParaRPr lang="nl-NL" sz="2400" dirty="0" smtClean="0"/>
          </a:p>
          <a:p>
            <a:pPr marL="114300" indent="0">
              <a:buNone/>
            </a:pPr>
            <a:r>
              <a:rPr lang="nl-NL" sz="2400" dirty="0" smtClean="0"/>
              <a:t>aanleiding </a:t>
            </a:r>
            <a:r>
              <a:rPr lang="nl-NL" sz="2400" dirty="0"/>
              <a:t>tot </a:t>
            </a:r>
            <a:r>
              <a:rPr lang="nl-NL" sz="2400" dirty="0" smtClean="0"/>
              <a:t>de Eerste Wereldoorlog </a:t>
            </a:r>
            <a:endParaRPr lang="nl-NL" sz="2800" dirty="0"/>
          </a:p>
        </p:txBody>
      </p:sp>
      <p:cxnSp>
        <p:nvCxnSpPr>
          <p:cNvPr id="7" name="Rechte verbindingslijn met pijl 6"/>
          <p:cNvCxnSpPr/>
          <p:nvPr/>
        </p:nvCxnSpPr>
        <p:spPr>
          <a:xfrm>
            <a:off x="6300192" y="4581128"/>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p:cNvCxnSpPr/>
          <p:nvPr/>
        </p:nvCxnSpPr>
        <p:spPr>
          <a:xfrm>
            <a:off x="3995936" y="2132856"/>
            <a:ext cx="187220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1942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pload.wikimedia.org/wikipedia/nl/timeline/94c32e911fd0a571a25fc5bb86fdc32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3284984"/>
            <a:ext cx="4542673" cy="123891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nl-NL" dirty="0" smtClean="0"/>
              <a:t>                          Stalin</a:t>
            </a:r>
            <a:endParaRPr lang="nl-NL" dirty="0"/>
          </a:p>
        </p:txBody>
      </p:sp>
      <p:sp>
        <p:nvSpPr>
          <p:cNvPr id="3" name="Tijdelijke aanduiding voor inhoud 2"/>
          <p:cNvSpPr>
            <a:spLocks noGrp="1"/>
          </p:cNvSpPr>
          <p:nvPr>
            <p:ph idx="1"/>
          </p:nvPr>
        </p:nvSpPr>
        <p:spPr>
          <a:xfrm>
            <a:off x="395536" y="4149080"/>
            <a:ext cx="7620000" cy="2827784"/>
          </a:xfrm>
        </p:spPr>
        <p:txBody>
          <a:bodyPr>
            <a:normAutofit/>
          </a:bodyPr>
          <a:lstStyle/>
          <a:p>
            <a:r>
              <a:rPr lang="nl-NL" sz="2000" dirty="0" smtClean="0"/>
              <a:t>Russische dictator </a:t>
            </a:r>
          </a:p>
          <a:p>
            <a:r>
              <a:rPr lang="nl-NL" sz="2000" dirty="0"/>
              <a:t>Stalin </a:t>
            </a:r>
            <a:r>
              <a:rPr lang="nl-NL" sz="2000" dirty="0" smtClean="0"/>
              <a:t>was Secretaris-Generaal </a:t>
            </a:r>
            <a:r>
              <a:rPr lang="nl-NL" sz="2000" dirty="0"/>
              <a:t>van de </a:t>
            </a:r>
            <a:r>
              <a:rPr lang="nl-NL" sz="2000" dirty="0" smtClean="0"/>
              <a:t>Russische Communistische partij.</a:t>
            </a:r>
          </a:p>
          <a:p>
            <a:r>
              <a:rPr lang="nl-NL" sz="2000" dirty="0"/>
              <a:t>Onder Stalins bewind versnelde de </a:t>
            </a:r>
            <a:r>
              <a:rPr lang="nl-NL" sz="2000" dirty="0" err="1" smtClean="0"/>
              <a:t>industirialisatie</a:t>
            </a:r>
            <a:r>
              <a:rPr lang="nl-NL" sz="2000" dirty="0" smtClean="0"/>
              <a:t> </a:t>
            </a:r>
            <a:r>
              <a:rPr lang="nl-NL" sz="2000" dirty="0"/>
              <a:t>van de Sovjet-Unie en groeide het land uit van een achtergebleven boerenmaatschappij tot een </a:t>
            </a:r>
            <a:r>
              <a:rPr lang="nl-NL" sz="2000" dirty="0" smtClean="0"/>
              <a:t>wereldmacht</a:t>
            </a:r>
          </a:p>
          <a:p>
            <a:r>
              <a:rPr lang="nl-NL" sz="2000" dirty="0" smtClean="0"/>
              <a:t>Door </a:t>
            </a:r>
            <a:r>
              <a:rPr lang="nl-NL" sz="2000" dirty="0"/>
              <a:t>S</a:t>
            </a:r>
            <a:r>
              <a:rPr lang="nl-NL" sz="2000" dirty="0" smtClean="0"/>
              <a:t>talin stierven veel mensen ( zuiveringen )</a:t>
            </a:r>
            <a:endParaRPr lang="nl-NL" sz="2000" dirty="0"/>
          </a:p>
        </p:txBody>
      </p:sp>
      <p:pic>
        <p:nvPicPr>
          <p:cNvPr id="4098" name="Picture 2" descr="Jozef Stalin">
            <a:hlinkClick r:id="rId3" tooltip="Jozef Stalin"/>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550" y="332656"/>
            <a:ext cx="2181228" cy="329801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Aimee2\Pictures\geschiedenis\stali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356660"/>
            <a:ext cx="2311069" cy="3274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1904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pload.wikimedia.org/wikipedia/nl/timeline/94c32e911fd0a571a25fc5bb86fdc32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005" y="5373216"/>
            <a:ext cx="523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pPr algn="ctr"/>
            <a:r>
              <a:rPr lang="nl-NL" dirty="0" smtClean="0"/>
              <a:t>Lenin</a:t>
            </a:r>
            <a:endParaRPr lang="nl-NL" dirty="0"/>
          </a:p>
        </p:txBody>
      </p:sp>
      <p:sp>
        <p:nvSpPr>
          <p:cNvPr id="5" name="Tijdelijke aanduiding voor inhoud 4"/>
          <p:cNvSpPr>
            <a:spLocks noGrp="1"/>
          </p:cNvSpPr>
          <p:nvPr>
            <p:ph idx="1"/>
          </p:nvPr>
        </p:nvSpPr>
        <p:spPr>
          <a:xfrm>
            <a:off x="457200" y="3573016"/>
            <a:ext cx="7620000" cy="2827784"/>
          </a:xfrm>
        </p:spPr>
        <p:txBody>
          <a:bodyPr/>
          <a:lstStyle/>
          <a:p>
            <a:r>
              <a:rPr lang="nl-NL" dirty="0" smtClean="0"/>
              <a:t>Hij wou vrede met de centralen</a:t>
            </a:r>
          </a:p>
          <a:p>
            <a:r>
              <a:rPr lang="nl-NL" dirty="0" smtClean="0"/>
              <a:t>Hij wou op </a:t>
            </a:r>
            <a:r>
              <a:rPr lang="nl-NL" dirty="0"/>
              <a:t>economische vlak nationalisatie en gemeenschappelijk </a:t>
            </a:r>
            <a:r>
              <a:rPr lang="nl-NL" dirty="0" smtClean="0"/>
              <a:t>grondbezit hebben.</a:t>
            </a:r>
          </a:p>
          <a:p>
            <a:r>
              <a:rPr lang="nl-NL" dirty="0"/>
              <a:t>Lenin wordt gezien als een grondlegger van het communistische Rusland. Hij was ook de eerste leider van de nieuwe Sovjet staat die was ontstaan na een grote revolutie die in Rusland had plaatsgegrepen</a:t>
            </a:r>
          </a:p>
        </p:txBody>
      </p:sp>
      <p:pic>
        <p:nvPicPr>
          <p:cNvPr id="5123" name="Picture 3" descr="C:\Users\Aimee2\Pictures\geschiedenis\len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04664"/>
            <a:ext cx="2730354" cy="3076388"/>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http://upload.wikimedia.org/wikipedia/commons/thumb/0/08/Vladimir_Lenin_and_Joseph_Stalin%2C_1919.jpg/220px-Vladimir_Lenin_and_Joseph_Stalin%2C_1919.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1880" y="1484784"/>
            <a:ext cx="2095500" cy="1352550"/>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p:cNvSpPr txBox="1"/>
          <p:nvPr/>
        </p:nvSpPr>
        <p:spPr>
          <a:xfrm>
            <a:off x="3923928" y="2915652"/>
            <a:ext cx="1584176" cy="369332"/>
          </a:xfrm>
          <a:prstGeom prst="rect">
            <a:avLst/>
          </a:prstGeom>
          <a:noFill/>
        </p:spPr>
        <p:txBody>
          <a:bodyPr wrap="square" rtlCol="0">
            <a:spAutoFit/>
          </a:bodyPr>
          <a:lstStyle/>
          <a:p>
            <a:r>
              <a:rPr lang="nl-NL" dirty="0" smtClean="0"/>
              <a:t>Lenin + </a:t>
            </a:r>
            <a:r>
              <a:rPr lang="nl-NL" dirty="0" err="1" smtClean="0"/>
              <a:t>stalin</a:t>
            </a:r>
            <a:endParaRPr lang="nl-NL" dirty="0"/>
          </a:p>
        </p:txBody>
      </p:sp>
    </p:spTree>
    <p:extLst>
      <p:ext uri="{BB962C8B-B14F-4D97-AF65-F5344CB8AC3E}">
        <p14:creationId xmlns:p14="http://schemas.microsoft.com/office/powerpoint/2010/main" val="10373210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Karl </a:t>
            </a:r>
            <a:r>
              <a:rPr lang="nl-NL" dirty="0" err="1" smtClean="0"/>
              <a:t>marx</a:t>
            </a:r>
            <a:endParaRPr lang="nl-NL" dirty="0"/>
          </a:p>
        </p:txBody>
      </p:sp>
      <p:sp>
        <p:nvSpPr>
          <p:cNvPr id="3" name="Tijdelijke aanduiding voor inhoud 2"/>
          <p:cNvSpPr>
            <a:spLocks noGrp="1"/>
          </p:cNvSpPr>
          <p:nvPr>
            <p:ph idx="1"/>
          </p:nvPr>
        </p:nvSpPr>
        <p:spPr>
          <a:xfrm>
            <a:off x="457200" y="3933056"/>
            <a:ext cx="7620000" cy="2467744"/>
          </a:xfrm>
        </p:spPr>
        <p:txBody>
          <a:bodyPr>
            <a:normAutofit lnSpcReduction="10000"/>
          </a:bodyPr>
          <a:lstStyle/>
          <a:p>
            <a:r>
              <a:rPr lang="nl-NL" dirty="0"/>
              <a:t>Karl Marx vond dat de arbeiders de productiemiddelen, dus de fabrieken en machines, in handen moesten krijgen. Zo konden ze samen beslissingen nemen en de opbrengsten eerlijk verdelen onder de arbeiders</a:t>
            </a:r>
            <a:r>
              <a:rPr lang="nl-NL" dirty="0" smtClean="0"/>
              <a:t>.</a:t>
            </a:r>
          </a:p>
          <a:p>
            <a:endParaRPr lang="nl-NL" dirty="0"/>
          </a:p>
          <a:p>
            <a:r>
              <a:rPr lang="nl-NL" dirty="0" smtClean="0"/>
              <a:t>Hij wou dat de bazen van een fabriek evenveel zouden verdienen als </a:t>
            </a:r>
            <a:r>
              <a:rPr lang="nl-NL" smtClean="0"/>
              <a:t>zijn </a:t>
            </a:r>
            <a:r>
              <a:rPr lang="nl-NL" smtClean="0"/>
              <a:t>werknemers </a:t>
            </a:r>
            <a:endParaRPr lang="nl-NL" dirty="0"/>
          </a:p>
        </p:txBody>
      </p:sp>
      <p:pic>
        <p:nvPicPr>
          <p:cNvPr id="6146" name="Picture 2" descr="C:\Users\Aimee2\Pictures\geschiedenis\Karl Mar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96752"/>
            <a:ext cx="2844800" cy="199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0223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Tsaar </a:t>
            </a:r>
            <a:r>
              <a:rPr lang="nl-NL" dirty="0" err="1" smtClean="0"/>
              <a:t>Nicholaas</a:t>
            </a:r>
            <a:endParaRPr lang="nl-NL" dirty="0"/>
          </a:p>
        </p:txBody>
      </p:sp>
      <p:pic>
        <p:nvPicPr>
          <p:cNvPr id="7170" name="Picture 2" descr="C:\Users\Aimee2\Pictures\geschiedenis\nicholasI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484784"/>
            <a:ext cx="2739430" cy="367733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Nicholas II of Russia painted by Earnest Lipgart.jpg">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95536" y="188640"/>
            <a:ext cx="1860789" cy="2791184"/>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611560" y="3501008"/>
            <a:ext cx="4608512" cy="3416320"/>
          </a:xfrm>
          <a:prstGeom prst="rect">
            <a:avLst/>
          </a:prstGeom>
          <a:noFill/>
        </p:spPr>
        <p:txBody>
          <a:bodyPr wrap="square" rtlCol="0">
            <a:spAutoFit/>
          </a:bodyPr>
          <a:lstStyle/>
          <a:p>
            <a:pPr marL="285750" indent="-285750">
              <a:buFont typeface="Arial" pitchFamily="34" charset="0"/>
              <a:buChar char="•"/>
            </a:pPr>
            <a:r>
              <a:rPr lang="nl-NL" dirty="0" smtClean="0"/>
              <a:t>Ze verloren in de eerste wereldoorlog veel soldaten, hierdoor hadden de burgers van Rusland ( Sovjet unie, USSR ) geen vertrouwen meer in de Tsaar en wouden een sterke leider.</a:t>
            </a:r>
          </a:p>
          <a:p>
            <a:endParaRPr lang="nl-NL" dirty="0"/>
          </a:p>
          <a:p>
            <a:pPr marL="285750" indent="-285750">
              <a:buFont typeface="Arial" pitchFamily="34" charset="0"/>
              <a:buChar char="•"/>
            </a:pPr>
            <a:r>
              <a:rPr lang="nl-NL" dirty="0" smtClean="0"/>
              <a:t>Dit was het begin van de Russische Revolutie.</a:t>
            </a:r>
          </a:p>
          <a:p>
            <a:endParaRPr lang="nl-NL" dirty="0" smtClean="0"/>
          </a:p>
          <a:p>
            <a:pPr marL="285750" indent="-285750">
              <a:buFont typeface="Arial" pitchFamily="34" charset="0"/>
              <a:buChar char="•"/>
            </a:pPr>
            <a:r>
              <a:rPr lang="nl-NL" dirty="0"/>
              <a:t> </a:t>
            </a:r>
            <a:r>
              <a:rPr lang="nl-NL" dirty="0" smtClean="0"/>
              <a:t>hij werd later met zijn hele familie gevangen gezet en vermoord. </a:t>
            </a:r>
            <a:endParaRPr lang="nl-NL" dirty="0"/>
          </a:p>
          <a:p>
            <a:endParaRPr lang="nl-NL" dirty="0"/>
          </a:p>
        </p:txBody>
      </p:sp>
    </p:spTree>
    <p:extLst>
      <p:ext uri="{BB962C8B-B14F-4D97-AF65-F5344CB8AC3E}">
        <p14:creationId xmlns:p14="http://schemas.microsoft.com/office/powerpoint/2010/main" val="25347353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sz="7200" dirty="0" smtClean="0"/>
              <a:t>Hitler</a:t>
            </a:r>
            <a:endParaRPr lang="nl-NL" dirty="0"/>
          </a:p>
        </p:txBody>
      </p:sp>
      <p:pic>
        <p:nvPicPr>
          <p:cNvPr id="8194" name="Picture 2" descr="C:\Users\Aimee2\Pictures\geschiedenis\Hitler%20and%20Mussolin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91" y="260648"/>
            <a:ext cx="2095245" cy="2808312"/>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Aimee2\Pictures\geschiedenis\Adolf Hitler.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444208" y="404664"/>
            <a:ext cx="1764427" cy="2791002"/>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395536" y="3284984"/>
            <a:ext cx="7704856" cy="3970318"/>
          </a:xfrm>
          <a:prstGeom prst="rect">
            <a:avLst/>
          </a:prstGeom>
        </p:spPr>
        <p:txBody>
          <a:bodyPr wrap="square">
            <a:spAutoFit/>
          </a:bodyPr>
          <a:lstStyle/>
          <a:p>
            <a:pPr marL="285750" indent="-285750">
              <a:buFont typeface="Arial" pitchFamily="34" charset="0"/>
              <a:buChar char="•"/>
            </a:pPr>
            <a:r>
              <a:rPr lang="nl-NL" dirty="0">
                <a:hlinkClick r:id="rId4" action="ppaction://hlinkfile" tooltip="Duitsers"/>
              </a:rPr>
              <a:t> </a:t>
            </a:r>
            <a:r>
              <a:rPr lang="nl-NL" dirty="0" smtClean="0">
                <a:hlinkClick r:id="rId4" action="ppaction://hlinkfile" tooltip="Duitsers"/>
              </a:rPr>
              <a:t>Duitse</a:t>
            </a:r>
            <a:r>
              <a:rPr lang="nl-NL" dirty="0" smtClean="0"/>
              <a:t> politicus en de leider van de  Nationale Socialistische Duitse </a:t>
            </a:r>
            <a:r>
              <a:rPr lang="nl-NL" dirty="0" err="1" smtClean="0"/>
              <a:t>Arbeids</a:t>
            </a:r>
            <a:r>
              <a:rPr lang="nl-NL" dirty="0" smtClean="0"/>
              <a:t> Partij. </a:t>
            </a:r>
          </a:p>
          <a:p>
            <a:endParaRPr lang="nl-NL" dirty="0"/>
          </a:p>
          <a:p>
            <a:pPr marL="285750" indent="-285750">
              <a:buFont typeface="Arial" pitchFamily="34" charset="0"/>
              <a:buChar char="•"/>
            </a:pPr>
            <a:r>
              <a:rPr lang="nl-NL" dirty="0" smtClean="0"/>
              <a:t>En later </a:t>
            </a:r>
            <a:r>
              <a:rPr lang="nl-NL" dirty="0" err="1" smtClean="0"/>
              <a:t>Führer</a:t>
            </a:r>
            <a:r>
              <a:rPr lang="nl-NL" dirty="0" smtClean="0"/>
              <a:t> ( Leider van Duitsland ) </a:t>
            </a:r>
          </a:p>
          <a:p>
            <a:pPr marL="285750" indent="-285750">
              <a:buFont typeface="Arial" pitchFamily="34" charset="0"/>
              <a:buChar char="•"/>
            </a:pPr>
            <a:endParaRPr lang="nl-NL" dirty="0"/>
          </a:p>
          <a:p>
            <a:pPr marL="285750" indent="-285750">
              <a:buFont typeface="Arial" pitchFamily="34" charset="0"/>
              <a:buChar char="•"/>
            </a:pPr>
            <a:r>
              <a:rPr lang="nl-NL" dirty="0" smtClean="0"/>
              <a:t>Hij is het meest bekend van de Jodenvervolgingen ( Holocaust ) </a:t>
            </a:r>
          </a:p>
          <a:p>
            <a:pPr marL="285750" indent="-285750">
              <a:buFont typeface="Arial" pitchFamily="34" charset="0"/>
              <a:buChar char="•"/>
            </a:pPr>
            <a:endParaRPr lang="nl-NL" dirty="0"/>
          </a:p>
          <a:p>
            <a:pPr marL="285750" indent="-285750">
              <a:buFont typeface="Arial" pitchFamily="34" charset="0"/>
              <a:buChar char="•"/>
            </a:pPr>
            <a:r>
              <a:rPr lang="nl-NL" dirty="0" smtClean="0"/>
              <a:t>En de opkomst van het ‘’ Duitse ‘’ Fascisme </a:t>
            </a:r>
          </a:p>
          <a:p>
            <a:pPr marL="285750" indent="-285750">
              <a:buFont typeface="Arial" pitchFamily="34" charset="0"/>
              <a:buChar char="•"/>
            </a:pPr>
            <a:endParaRPr lang="nl-NL" dirty="0"/>
          </a:p>
          <a:p>
            <a:pPr marL="285750" indent="-285750">
              <a:buFont typeface="Arial" pitchFamily="34" charset="0"/>
              <a:buChar char="•"/>
            </a:pPr>
            <a:r>
              <a:rPr lang="nl-NL" dirty="0" smtClean="0"/>
              <a:t>Zijn buitenlandse en binnenlandse politiek had tot doel </a:t>
            </a:r>
            <a:r>
              <a:rPr lang="nl-NL" dirty="0" smtClean="0">
                <a:hlinkClick r:id="rId5" action="ppaction://hlinkfile" tooltip="Lebensraum"/>
              </a:rPr>
              <a:t>Lebensraum</a:t>
            </a:r>
            <a:r>
              <a:rPr lang="nl-NL" dirty="0" smtClean="0"/>
              <a:t> te scheppen voor wat hij zag als het “Arische Ras“ ( Duitsers )</a:t>
            </a:r>
          </a:p>
          <a:p>
            <a:pPr marL="285750" indent="-285750">
              <a:buFont typeface="Arial" pitchFamily="34" charset="0"/>
              <a:buChar char="•"/>
            </a:pPr>
            <a:endParaRPr lang="nl-NL" dirty="0"/>
          </a:p>
          <a:p>
            <a:pPr marL="285750" indent="-285750">
              <a:buFont typeface="Arial" pitchFamily="34" charset="0"/>
              <a:buChar char="•"/>
            </a:pPr>
            <a:endParaRPr lang="nl-NL" dirty="0" smtClean="0"/>
          </a:p>
          <a:p>
            <a:pPr marL="285750" indent="-285750">
              <a:buFont typeface="Arial" pitchFamily="34" charset="0"/>
              <a:buChar char="•"/>
            </a:pPr>
            <a:endParaRPr lang="nl-NL" dirty="0"/>
          </a:p>
        </p:txBody>
      </p:sp>
    </p:spTree>
    <p:extLst>
      <p:ext uri="{BB962C8B-B14F-4D97-AF65-F5344CB8AC3E}">
        <p14:creationId xmlns:p14="http://schemas.microsoft.com/office/powerpoint/2010/main" val="41835653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angrenzend">
  <a:themeElements>
    <a:clrScheme name="Aangepast 7">
      <a:dk1>
        <a:srgbClr val="2F2B20"/>
      </a:dk1>
      <a:lt1>
        <a:srgbClr val="FFFFFF"/>
      </a:lt1>
      <a:dk2>
        <a:srgbClr val="F7AFDF"/>
      </a:dk2>
      <a:lt2>
        <a:srgbClr val="F7AFDF"/>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Kantoor">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angrenzend">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241</TotalTime>
  <Words>924</Words>
  <Application>Microsoft Office PowerPoint</Application>
  <PresentationFormat>Diavoorstelling (4:3)</PresentationFormat>
  <Paragraphs>152</Paragraphs>
  <Slides>23</Slides>
  <Notes>0</Notes>
  <HiddenSlides>0</HiddenSlides>
  <MMClips>0</MMClips>
  <ScaleCrop>false</ScaleCrop>
  <HeadingPairs>
    <vt:vector size="4" baseType="variant">
      <vt:variant>
        <vt:lpstr>Thema</vt:lpstr>
      </vt:variant>
      <vt:variant>
        <vt:i4>1</vt:i4>
      </vt:variant>
      <vt:variant>
        <vt:lpstr>Diatitels</vt:lpstr>
      </vt:variant>
      <vt:variant>
        <vt:i4>23</vt:i4>
      </vt:variant>
    </vt:vector>
  </HeadingPairs>
  <TitlesOfParts>
    <vt:vector size="24" baseType="lpstr">
      <vt:lpstr>Aangrenzend</vt:lpstr>
      <vt:lpstr>Geschiedenis personen</vt:lpstr>
      <vt:lpstr>Aletta Jacobs</vt:lpstr>
      <vt:lpstr>Jelles Troelstra</vt:lpstr>
      <vt:lpstr>               Frans Ferdinand</vt:lpstr>
      <vt:lpstr>                          Stalin</vt:lpstr>
      <vt:lpstr>Lenin</vt:lpstr>
      <vt:lpstr>                       Karl marx</vt:lpstr>
      <vt:lpstr>Tsaar Nicholaas</vt:lpstr>
      <vt:lpstr>Hitler</vt:lpstr>
      <vt:lpstr>           Benito Mussolini</vt:lpstr>
      <vt:lpstr>                        Mussert </vt:lpstr>
      <vt:lpstr>     Hendrik Colijn</vt:lpstr>
      <vt:lpstr>Winston Churchill</vt:lpstr>
      <vt:lpstr>           Koningin  Wilhelmina </vt:lpstr>
      <vt:lpstr>                   Anne Frank </vt:lpstr>
      <vt:lpstr>                      Soekarno</vt:lpstr>
      <vt:lpstr>             Nikita Chroesjtsjov</vt:lpstr>
      <vt:lpstr>Franklin Roosevelt</vt:lpstr>
      <vt:lpstr>John F Kennedy </vt:lpstr>
      <vt:lpstr>Jimmy Carter</vt:lpstr>
      <vt:lpstr>                  Ronald Reagan</vt:lpstr>
      <vt:lpstr>                          Sadat</vt:lpstr>
      <vt:lpstr>           Michael Gorbatsjov</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Geschiedenis personen</dc:title>
  <dc:creator>Aimee</dc:creator>
  <cp:lastModifiedBy>Aimee</cp:lastModifiedBy>
  <cp:revision>22</cp:revision>
  <dcterms:created xsi:type="dcterms:W3CDTF">2012-01-02T16:47:27Z</dcterms:created>
  <dcterms:modified xsi:type="dcterms:W3CDTF">2012-01-07T15:46:07Z</dcterms:modified>
</cp:coreProperties>
</file>